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8"/>
  </p:notesMasterIdLst>
  <p:handoutMasterIdLst>
    <p:handoutMasterId r:id="rId29"/>
  </p:handoutMasterIdLst>
  <p:sldIdLst>
    <p:sldId id="256" r:id="rId2"/>
    <p:sldId id="284" r:id="rId3"/>
    <p:sldId id="287" r:id="rId4"/>
    <p:sldId id="260" r:id="rId5"/>
    <p:sldId id="268" r:id="rId6"/>
    <p:sldId id="270" r:id="rId7"/>
    <p:sldId id="272" r:id="rId8"/>
    <p:sldId id="273" r:id="rId9"/>
    <p:sldId id="262" r:id="rId10"/>
    <p:sldId id="264" r:id="rId11"/>
    <p:sldId id="258" r:id="rId12"/>
    <p:sldId id="265" r:id="rId13"/>
    <p:sldId id="290" r:id="rId14"/>
    <p:sldId id="292" r:id="rId15"/>
    <p:sldId id="293" r:id="rId16"/>
    <p:sldId id="294" r:id="rId17"/>
    <p:sldId id="263" r:id="rId18"/>
    <p:sldId id="311" r:id="rId19"/>
    <p:sldId id="285" r:id="rId20"/>
    <p:sldId id="312" r:id="rId21"/>
    <p:sldId id="313" r:id="rId22"/>
    <p:sldId id="314" r:id="rId23"/>
    <p:sldId id="315" r:id="rId24"/>
    <p:sldId id="317" r:id="rId25"/>
    <p:sldId id="310" r:id="rId26"/>
    <p:sldId id="318" r:id="rId27"/>
  </p:sldIdLst>
  <p:sldSz cx="9144000" cy="6858000" type="screen4x3"/>
  <p:notesSz cx="6669088"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215" autoAdjust="0"/>
  </p:normalViewPr>
  <p:slideViewPr>
    <p:cSldViewPr>
      <p:cViewPr varScale="1">
        <p:scale>
          <a:sx n="79" d="100"/>
          <a:sy n="79" d="100"/>
        </p:scale>
        <p:origin x="-19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CA" dirty="0" smtClean="0"/>
              <a:t>all statements/faith type</a:t>
            </a:r>
            <a:endParaRPr lang="en-CA" dirty="0"/>
          </a:p>
        </c:rich>
      </c:tx>
      <c:layout/>
      <c:overlay val="0"/>
    </c:title>
    <c:autoTitleDeleted val="0"/>
    <c:plotArea>
      <c:layout/>
      <c:barChart>
        <c:barDir val="col"/>
        <c:grouping val="stacked"/>
        <c:varyColors val="0"/>
        <c:ser>
          <c:idx val="0"/>
          <c:order val="0"/>
          <c:tx>
            <c:strRef>
              <c:f>Sheet1!$B$1</c:f>
              <c:strCache>
                <c:ptCount val="1"/>
                <c:pt idx="0">
                  <c:v>Christian</c:v>
                </c:pt>
              </c:strCache>
            </c:strRef>
          </c:tx>
          <c:invertIfNegative val="0"/>
          <c:dLbls>
            <c:spPr>
              <a:solidFill>
                <a:schemeClr val="bg1"/>
              </a:solid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all statements</c:v>
                </c:pt>
                <c:pt idx="1">
                  <c:v>science</c:v>
                </c:pt>
                <c:pt idx="2">
                  <c:v>justice</c:v>
                </c:pt>
                <c:pt idx="3">
                  <c:v>hope</c:v>
                </c:pt>
                <c:pt idx="4">
                  <c:v>energy</c:v>
                </c:pt>
              </c:strCache>
            </c:strRef>
          </c:cat>
          <c:val>
            <c:numRef>
              <c:f>Sheet1!$B$2:$B$6</c:f>
              <c:numCache>
                <c:formatCode>General</c:formatCode>
                <c:ptCount val="5"/>
                <c:pt idx="0">
                  <c:v>17</c:v>
                </c:pt>
              </c:numCache>
            </c:numRef>
          </c:val>
        </c:ser>
        <c:ser>
          <c:idx val="1"/>
          <c:order val="1"/>
          <c:tx>
            <c:strRef>
              <c:f>Sheet1!$C$1</c:f>
              <c:strCache>
                <c:ptCount val="1"/>
                <c:pt idx="0">
                  <c:v>Interfaith</c:v>
                </c:pt>
              </c:strCache>
            </c:strRef>
          </c:tx>
          <c:invertIfNegative val="0"/>
          <c:dLbls>
            <c:spPr>
              <a:solidFill>
                <a:schemeClr val="bg1"/>
              </a:solid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all statements</c:v>
                </c:pt>
                <c:pt idx="1">
                  <c:v>science</c:v>
                </c:pt>
                <c:pt idx="2">
                  <c:v>justice</c:v>
                </c:pt>
                <c:pt idx="3">
                  <c:v>hope</c:v>
                </c:pt>
                <c:pt idx="4">
                  <c:v>energy</c:v>
                </c:pt>
              </c:strCache>
            </c:strRef>
          </c:cat>
          <c:val>
            <c:numRef>
              <c:f>Sheet1!$C$2:$C$6</c:f>
              <c:numCache>
                <c:formatCode>General</c:formatCode>
                <c:ptCount val="5"/>
                <c:pt idx="0">
                  <c:v>10</c:v>
                </c:pt>
              </c:numCache>
            </c:numRef>
          </c:val>
        </c:ser>
        <c:ser>
          <c:idx val="2"/>
          <c:order val="2"/>
          <c:tx>
            <c:strRef>
              <c:f>Sheet1!$D$1</c:f>
              <c:strCache>
                <c:ptCount val="1"/>
                <c:pt idx="0">
                  <c:v>Other than Christian</c:v>
                </c:pt>
              </c:strCache>
            </c:strRef>
          </c:tx>
          <c:invertIfNegative val="0"/>
          <c:dLbls>
            <c:dLbl>
              <c:idx val="0"/>
              <c:spPr>
                <a:solidFill>
                  <a:schemeClr val="bg1"/>
                </a:solidFill>
              </c:spPr>
              <c:txPr>
                <a:bodyPr/>
                <a:lstStyle/>
                <a:p>
                  <a:pPr>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all statements</c:v>
                </c:pt>
                <c:pt idx="1">
                  <c:v>science</c:v>
                </c:pt>
                <c:pt idx="2">
                  <c:v>justice</c:v>
                </c:pt>
                <c:pt idx="3">
                  <c:v>hope</c:v>
                </c:pt>
                <c:pt idx="4">
                  <c:v>energy</c:v>
                </c:pt>
              </c:strCache>
            </c:strRef>
          </c:cat>
          <c:val>
            <c:numRef>
              <c:f>Sheet1!$D$2:$D$6</c:f>
              <c:numCache>
                <c:formatCode>General</c:formatCode>
                <c:ptCount val="5"/>
                <c:pt idx="0">
                  <c:v>16</c:v>
                </c:pt>
              </c:numCache>
            </c:numRef>
          </c:val>
        </c:ser>
        <c:dLbls>
          <c:showLegendKey val="0"/>
          <c:showVal val="0"/>
          <c:showCatName val="0"/>
          <c:showSerName val="0"/>
          <c:showPercent val="0"/>
          <c:showBubbleSize val="0"/>
        </c:dLbls>
        <c:gapWidth val="55"/>
        <c:overlap val="100"/>
        <c:axId val="126020224"/>
        <c:axId val="126099840"/>
      </c:barChart>
      <c:catAx>
        <c:axId val="126020224"/>
        <c:scaling>
          <c:orientation val="minMax"/>
        </c:scaling>
        <c:delete val="0"/>
        <c:axPos val="b"/>
        <c:numFmt formatCode="General" sourceLinked="0"/>
        <c:majorTickMark val="none"/>
        <c:minorTickMark val="none"/>
        <c:tickLblPos val="nextTo"/>
        <c:crossAx val="126099840"/>
        <c:crosses val="autoZero"/>
        <c:auto val="1"/>
        <c:lblAlgn val="ctr"/>
        <c:lblOffset val="100"/>
        <c:noMultiLvlLbl val="0"/>
      </c:catAx>
      <c:valAx>
        <c:axId val="126099840"/>
        <c:scaling>
          <c:orientation val="minMax"/>
        </c:scaling>
        <c:delete val="0"/>
        <c:axPos val="l"/>
        <c:majorGridlines/>
        <c:numFmt formatCode="General" sourceLinked="1"/>
        <c:majorTickMark val="none"/>
        <c:minorTickMark val="none"/>
        <c:tickLblPos val="nextTo"/>
        <c:crossAx val="126020224"/>
        <c:crosses val="autoZero"/>
        <c:crossBetween val="between"/>
      </c:valAx>
      <c:spPr>
        <a:noFill/>
        <a:ln w="25400">
          <a:noFill/>
        </a:ln>
      </c:spPr>
    </c:plotArea>
    <c:legend>
      <c:legendPos val="r"/>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CA" dirty="0" smtClean="0"/>
              <a:t>all statements/faith type</a:t>
            </a:r>
            <a:endParaRPr lang="en-CA" dirty="0"/>
          </a:p>
        </c:rich>
      </c:tx>
      <c:layout/>
      <c:overlay val="0"/>
    </c:title>
    <c:autoTitleDeleted val="0"/>
    <c:plotArea>
      <c:layout/>
      <c:barChart>
        <c:barDir val="col"/>
        <c:grouping val="stacked"/>
        <c:varyColors val="0"/>
        <c:ser>
          <c:idx val="0"/>
          <c:order val="0"/>
          <c:tx>
            <c:strRef>
              <c:f>Sheet1!$B$1</c:f>
              <c:strCache>
                <c:ptCount val="1"/>
                <c:pt idx="0">
                  <c:v>Christian</c:v>
                </c:pt>
              </c:strCache>
            </c:strRef>
          </c:tx>
          <c:invertIfNegative val="0"/>
          <c:dLbls>
            <c:spPr>
              <a:solidFill>
                <a:schemeClr val="bg1"/>
              </a:solid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all statements</c:v>
                </c:pt>
                <c:pt idx="1">
                  <c:v>science</c:v>
                </c:pt>
                <c:pt idx="2">
                  <c:v>justice</c:v>
                </c:pt>
                <c:pt idx="3">
                  <c:v>hope</c:v>
                </c:pt>
                <c:pt idx="4">
                  <c:v>energy</c:v>
                </c:pt>
              </c:strCache>
            </c:strRef>
          </c:cat>
          <c:val>
            <c:numRef>
              <c:f>Sheet1!$B$2:$B$6</c:f>
              <c:numCache>
                <c:formatCode>General</c:formatCode>
                <c:ptCount val="5"/>
                <c:pt idx="0">
                  <c:v>17</c:v>
                </c:pt>
                <c:pt idx="1">
                  <c:v>14</c:v>
                </c:pt>
                <c:pt idx="2">
                  <c:v>17</c:v>
                </c:pt>
                <c:pt idx="3">
                  <c:v>5</c:v>
                </c:pt>
                <c:pt idx="4">
                  <c:v>12</c:v>
                </c:pt>
              </c:numCache>
            </c:numRef>
          </c:val>
        </c:ser>
        <c:ser>
          <c:idx val="1"/>
          <c:order val="1"/>
          <c:tx>
            <c:strRef>
              <c:f>Sheet1!$C$1</c:f>
              <c:strCache>
                <c:ptCount val="1"/>
                <c:pt idx="0">
                  <c:v>Interfaith</c:v>
                </c:pt>
              </c:strCache>
            </c:strRef>
          </c:tx>
          <c:invertIfNegative val="0"/>
          <c:dLbls>
            <c:spPr>
              <a:solidFill>
                <a:schemeClr val="bg1"/>
              </a:solid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all statements</c:v>
                </c:pt>
                <c:pt idx="1">
                  <c:v>science</c:v>
                </c:pt>
                <c:pt idx="2">
                  <c:v>justice</c:v>
                </c:pt>
                <c:pt idx="3">
                  <c:v>hope</c:v>
                </c:pt>
                <c:pt idx="4">
                  <c:v>energy</c:v>
                </c:pt>
              </c:strCache>
            </c:strRef>
          </c:cat>
          <c:val>
            <c:numRef>
              <c:f>Sheet1!$C$2:$C$6</c:f>
              <c:numCache>
                <c:formatCode>General</c:formatCode>
                <c:ptCount val="5"/>
                <c:pt idx="0">
                  <c:v>10</c:v>
                </c:pt>
                <c:pt idx="1">
                  <c:v>7</c:v>
                </c:pt>
                <c:pt idx="2">
                  <c:v>8</c:v>
                </c:pt>
                <c:pt idx="3">
                  <c:v>5</c:v>
                </c:pt>
                <c:pt idx="4">
                  <c:v>4</c:v>
                </c:pt>
              </c:numCache>
            </c:numRef>
          </c:val>
        </c:ser>
        <c:ser>
          <c:idx val="2"/>
          <c:order val="2"/>
          <c:tx>
            <c:strRef>
              <c:f>Sheet1!$D$1</c:f>
              <c:strCache>
                <c:ptCount val="1"/>
                <c:pt idx="0">
                  <c:v>Other than Christian</c:v>
                </c:pt>
              </c:strCache>
            </c:strRef>
          </c:tx>
          <c:invertIfNegative val="0"/>
          <c:dLbls>
            <c:spPr>
              <a:solidFill>
                <a:schemeClr val="bg1"/>
              </a:solid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all statements</c:v>
                </c:pt>
                <c:pt idx="1">
                  <c:v>science</c:v>
                </c:pt>
                <c:pt idx="2">
                  <c:v>justice</c:v>
                </c:pt>
                <c:pt idx="3">
                  <c:v>hope</c:v>
                </c:pt>
                <c:pt idx="4">
                  <c:v>energy</c:v>
                </c:pt>
              </c:strCache>
            </c:strRef>
          </c:cat>
          <c:val>
            <c:numRef>
              <c:f>Sheet1!$D$2:$D$6</c:f>
              <c:numCache>
                <c:formatCode>General</c:formatCode>
                <c:ptCount val="5"/>
                <c:pt idx="0">
                  <c:v>16</c:v>
                </c:pt>
                <c:pt idx="1">
                  <c:v>10</c:v>
                </c:pt>
                <c:pt idx="2">
                  <c:v>13</c:v>
                </c:pt>
                <c:pt idx="3">
                  <c:v>3</c:v>
                </c:pt>
                <c:pt idx="4">
                  <c:v>13</c:v>
                </c:pt>
              </c:numCache>
            </c:numRef>
          </c:val>
        </c:ser>
        <c:dLbls>
          <c:showLegendKey val="0"/>
          <c:showVal val="0"/>
          <c:showCatName val="0"/>
          <c:showSerName val="0"/>
          <c:showPercent val="0"/>
          <c:showBubbleSize val="0"/>
        </c:dLbls>
        <c:gapWidth val="55"/>
        <c:overlap val="100"/>
        <c:axId val="134394624"/>
        <c:axId val="134396160"/>
      </c:barChart>
      <c:catAx>
        <c:axId val="134394624"/>
        <c:scaling>
          <c:orientation val="minMax"/>
        </c:scaling>
        <c:delete val="0"/>
        <c:axPos val="b"/>
        <c:numFmt formatCode="General" sourceLinked="0"/>
        <c:majorTickMark val="none"/>
        <c:minorTickMark val="none"/>
        <c:tickLblPos val="nextTo"/>
        <c:crossAx val="134396160"/>
        <c:crosses val="autoZero"/>
        <c:auto val="1"/>
        <c:lblAlgn val="ctr"/>
        <c:lblOffset val="100"/>
        <c:noMultiLvlLbl val="0"/>
      </c:catAx>
      <c:valAx>
        <c:axId val="134396160"/>
        <c:scaling>
          <c:orientation val="minMax"/>
        </c:scaling>
        <c:delete val="0"/>
        <c:axPos val="l"/>
        <c:majorGridlines/>
        <c:numFmt formatCode="General" sourceLinked="1"/>
        <c:majorTickMark val="none"/>
        <c:minorTickMark val="none"/>
        <c:tickLblPos val="nextTo"/>
        <c:crossAx val="13439462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794F2F-587C-465A-8342-C186BD5B530F}"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70EE32D3-7158-411F-A43E-BD1910B9904E}">
      <dgm:prSet phldrT="[Text]"/>
      <dgm:spPr/>
      <dgm:t>
        <a:bodyPr/>
        <a:lstStyle/>
        <a:p>
          <a:r>
            <a:rPr lang="en-US" dirty="0"/>
            <a:t>Pretest</a:t>
          </a:r>
        </a:p>
      </dgm:t>
    </dgm:pt>
    <dgm:pt modelId="{620840AD-7C8C-469D-80E1-98AE15B1E897}" type="parTrans" cxnId="{0528A9F5-58FE-4AFE-85FE-C2AB25BEC9B7}">
      <dgm:prSet/>
      <dgm:spPr/>
      <dgm:t>
        <a:bodyPr/>
        <a:lstStyle/>
        <a:p>
          <a:endParaRPr lang="en-US"/>
        </a:p>
      </dgm:t>
    </dgm:pt>
    <dgm:pt modelId="{66F8AFE2-948D-4451-9997-5BDF025C7F07}" type="sibTrans" cxnId="{0528A9F5-58FE-4AFE-85FE-C2AB25BEC9B7}">
      <dgm:prSet/>
      <dgm:spPr/>
      <dgm:t>
        <a:bodyPr/>
        <a:lstStyle/>
        <a:p>
          <a:endParaRPr lang="en-US"/>
        </a:p>
      </dgm:t>
    </dgm:pt>
    <dgm:pt modelId="{1A622C6C-D462-48D2-851B-0A16A10E0A3A}">
      <dgm:prSet phldrT="[Text]"/>
      <dgm:spPr/>
      <dgm:t>
        <a:bodyPr/>
        <a:lstStyle/>
        <a:p>
          <a:endParaRPr lang="en-US" dirty="0"/>
        </a:p>
      </dgm:t>
    </dgm:pt>
    <dgm:pt modelId="{0670CA69-15CB-425D-A977-0896960F25F7}" type="parTrans" cxnId="{FC87B3BB-DE68-4760-8F39-C595A6B3F72C}">
      <dgm:prSet/>
      <dgm:spPr/>
      <dgm:t>
        <a:bodyPr/>
        <a:lstStyle/>
        <a:p>
          <a:endParaRPr lang="en-US"/>
        </a:p>
      </dgm:t>
    </dgm:pt>
    <dgm:pt modelId="{B49224A6-E6D8-44E5-858E-3C741ACF4FF7}" type="sibTrans" cxnId="{FC87B3BB-DE68-4760-8F39-C595A6B3F72C}">
      <dgm:prSet/>
      <dgm:spPr/>
      <dgm:t>
        <a:bodyPr/>
        <a:lstStyle/>
        <a:p>
          <a:endParaRPr lang="en-US"/>
        </a:p>
      </dgm:t>
    </dgm:pt>
    <dgm:pt modelId="{E8EEFD92-B337-45DC-A600-F7A93E42CE71}">
      <dgm:prSet phldrT="[Text]"/>
      <dgm:spPr/>
      <dgm:t>
        <a:bodyPr/>
        <a:lstStyle/>
        <a:p>
          <a:r>
            <a:rPr lang="en-US" dirty="0"/>
            <a:t>Treatment</a:t>
          </a:r>
        </a:p>
      </dgm:t>
    </dgm:pt>
    <dgm:pt modelId="{51B95390-5F1B-4DC0-BC66-B0980EE47E1D}" type="parTrans" cxnId="{E5939913-BD31-4BB5-A7EF-8B1E52474183}">
      <dgm:prSet/>
      <dgm:spPr/>
      <dgm:t>
        <a:bodyPr/>
        <a:lstStyle/>
        <a:p>
          <a:endParaRPr lang="en-US"/>
        </a:p>
      </dgm:t>
    </dgm:pt>
    <dgm:pt modelId="{FE36CED9-B754-430D-801A-E66078B41988}" type="sibTrans" cxnId="{E5939913-BD31-4BB5-A7EF-8B1E52474183}">
      <dgm:prSet/>
      <dgm:spPr/>
      <dgm:t>
        <a:bodyPr/>
        <a:lstStyle/>
        <a:p>
          <a:endParaRPr lang="en-US"/>
        </a:p>
      </dgm:t>
    </dgm:pt>
    <dgm:pt modelId="{ABEC1A77-A10C-4C01-8A5E-13728BCE0BD3}">
      <dgm:prSet phldrT="[Text]"/>
      <dgm:spPr/>
      <dgm:t>
        <a:bodyPr/>
        <a:lstStyle/>
        <a:p>
          <a:r>
            <a:rPr lang="en-US" dirty="0"/>
            <a:t>Posttest</a:t>
          </a:r>
        </a:p>
      </dgm:t>
    </dgm:pt>
    <dgm:pt modelId="{E21B1D0F-2246-4BFC-BDF6-304870969BA1}" type="parTrans" cxnId="{C069D676-64DD-4ABA-9DB2-4CF68268933C}">
      <dgm:prSet/>
      <dgm:spPr/>
      <dgm:t>
        <a:bodyPr/>
        <a:lstStyle/>
        <a:p>
          <a:endParaRPr lang="en-US"/>
        </a:p>
      </dgm:t>
    </dgm:pt>
    <dgm:pt modelId="{3034B354-47E8-4B70-9FF4-550D829B3EAB}" type="sibTrans" cxnId="{C069D676-64DD-4ABA-9DB2-4CF68268933C}">
      <dgm:prSet/>
      <dgm:spPr/>
      <dgm:t>
        <a:bodyPr/>
        <a:lstStyle/>
        <a:p>
          <a:endParaRPr lang="en-US"/>
        </a:p>
      </dgm:t>
    </dgm:pt>
    <dgm:pt modelId="{F75A4175-412F-4E75-A47C-15DCEB100BA2}">
      <dgm:prSet phldrT="[Text]"/>
      <dgm:spPr/>
      <dgm:t>
        <a:bodyPr/>
        <a:lstStyle/>
        <a:p>
          <a:r>
            <a:rPr lang="en-US" dirty="0"/>
            <a:t>Belief in Climate Change</a:t>
          </a:r>
        </a:p>
      </dgm:t>
    </dgm:pt>
    <dgm:pt modelId="{8D2BF10B-8DF6-4166-93C8-D8DD42554C22}" type="parTrans" cxnId="{842E1784-45BA-4394-AF6C-1FBDA0067AD0}">
      <dgm:prSet/>
      <dgm:spPr/>
      <dgm:t>
        <a:bodyPr/>
        <a:lstStyle/>
        <a:p>
          <a:endParaRPr lang="en-US"/>
        </a:p>
      </dgm:t>
    </dgm:pt>
    <dgm:pt modelId="{FE36349C-F544-4206-89ED-BFE9BD791726}" type="sibTrans" cxnId="{842E1784-45BA-4394-AF6C-1FBDA0067AD0}">
      <dgm:prSet/>
      <dgm:spPr/>
      <dgm:t>
        <a:bodyPr/>
        <a:lstStyle/>
        <a:p>
          <a:endParaRPr lang="en-US"/>
        </a:p>
      </dgm:t>
    </dgm:pt>
    <dgm:pt modelId="{9A85E93D-66D2-4C9A-88B0-CCE0CA66626A}">
      <dgm:prSet phldrT="[Text]"/>
      <dgm:spPr/>
      <dgm:t>
        <a:bodyPr/>
        <a:lstStyle/>
        <a:p>
          <a:r>
            <a:rPr lang="en-US" dirty="0"/>
            <a:t>Confidence in that belief</a:t>
          </a:r>
        </a:p>
      </dgm:t>
    </dgm:pt>
    <dgm:pt modelId="{6451717B-3B6C-4CC1-A7FB-87FD41E42120}" type="parTrans" cxnId="{1AA67500-139E-4B5E-94A4-EFFD07C73C8A}">
      <dgm:prSet/>
      <dgm:spPr/>
      <dgm:t>
        <a:bodyPr/>
        <a:lstStyle/>
        <a:p>
          <a:endParaRPr lang="en-US"/>
        </a:p>
      </dgm:t>
    </dgm:pt>
    <dgm:pt modelId="{D25936CA-9C11-498C-A75D-44A19A98182C}" type="sibTrans" cxnId="{1AA67500-139E-4B5E-94A4-EFFD07C73C8A}">
      <dgm:prSet/>
      <dgm:spPr/>
      <dgm:t>
        <a:bodyPr/>
        <a:lstStyle/>
        <a:p>
          <a:endParaRPr lang="en-US"/>
        </a:p>
      </dgm:t>
    </dgm:pt>
    <dgm:pt modelId="{AEF48205-8714-4A39-B202-7ECAB7AB6293}">
      <dgm:prSet phldrT="[Text]"/>
      <dgm:spPr/>
      <dgm:t>
        <a:bodyPr/>
        <a:lstStyle/>
        <a:p>
          <a:r>
            <a:rPr lang="en-US" dirty="0"/>
            <a:t>Two day conference</a:t>
          </a:r>
        </a:p>
      </dgm:t>
    </dgm:pt>
    <dgm:pt modelId="{154F3668-0B45-45B4-93DA-FD1FD112FAB0}" type="parTrans" cxnId="{EC0B2286-CF34-45F5-B02A-4E1E08AC2B78}">
      <dgm:prSet/>
      <dgm:spPr/>
      <dgm:t>
        <a:bodyPr/>
        <a:lstStyle/>
        <a:p>
          <a:endParaRPr lang="en-US"/>
        </a:p>
      </dgm:t>
    </dgm:pt>
    <dgm:pt modelId="{5F9C7CBA-2264-4A49-9F99-1ED69B4DEF78}" type="sibTrans" cxnId="{EC0B2286-CF34-45F5-B02A-4E1E08AC2B78}">
      <dgm:prSet/>
      <dgm:spPr/>
      <dgm:t>
        <a:bodyPr/>
        <a:lstStyle/>
        <a:p>
          <a:endParaRPr lang="en-US"/>
        </a:p>
      </dgm:t>
    </dgm:pt>
    <dgm:pt modelId="{E2CB0E41-B892-468B-AD71-3410A36044E0}">
      <dgm:prSet phldrT="[Text]"/>
      <dgm:spPr/>
      <dgm:t>
        <a:bodyPr/>
        <a:lstStyle/>
        <a:p>
          <a:r>
            <a:rPr lang="en-US" dirty="0"/>
            <a:t>Debunking myths</a:t>
          </a:r>
        </a:p>
      </dgm:t>
    </dgm:pt>
    <dgm:pt modelId="{E8E522D3-F304-4130-AC38-C9D4B53D3E99}" type="parTrans" cxnId="{E5538AF6-A000-4605-9CAC-B1435BFF9D9D}">
      <dgm:prSet/>
      <dgm:spPr/>
      <dgm:t>
        <a:bodyPr/>
        <a:lstStyle/>
        <a:p>
          <a:endParaRPr lang="en-US"/>
        </a:p>
      </dgm:t>
    </dgm:pt>
    <dgm:pt modelId="{A792EC45-79E6-49C3-B08F-35DD2FE8C9D4}" type="sibTrans" cxnId="{E5538AF6-A000-4605-9CAC-B1435BFF9D9D}">
      <dgm:prSet/>
      <dgm:spPr/>
      <dgm:t>
        <a:bodyPr/>
        <a:lstStyle/>
        <a:p>
          <a:endParaRPr lang="en-US"/>
        </a:p>
      </dgm:t>
    </dgm:pt>
    <dgm:pt modelId="{9C9AC043-AECE-44DC-A98C-DAF8A2BDCFC8}">
      <dgm:prSet phldrT="[Text]"/>
      <dgm:spPr/>
      <dgm:t>
        <a:bodyPr/>
        <a:lstStyle/>
        <a:p>
          <a:endParaRPr lang="en-US" dirty="0"/>
        </a:p>
      </dgm:t>
    </dgm:pt>
    <dgm:pt modelId="{4855EDDB-73CB-4DFB-89B2-20EDFDE089BB}" type="parTrans" cxnId="{76BC98DB-4C20-4E2C-8D8F-0F2D52B68FC4}">
      <dgm:prSet/>
      <dgm:spPr/>
      <dgm:t>
        <a:bodyPr/>
        <a:lstStyle/>
        <a:p>
          <a:endParaRPr lang="en-US"/>
        </a:p>
      </dgm:t>
    </dgm:pt>
    <dgm:pt modelId="{D16A4EE5-576D-49A8-BB89-5CE266AA0421}" type="sibTrans" cxnId="{76BC98DB-4C20-4E2C-8D8F-0F2D52B68FC4}">
      <dgm:prSet/>
      <dgm:spPr/>
      <dgm:t>
        <a:bodyPr/>
        <a:lstStyle/>
        <a:p>
          <a:endParaRPr lang="en-US"/>
        </a:p>
      </dgm:t>
    </dgm:pt>
    <dgm:pt modelId="{E5345685-F5F0-44A6-AF1F-9559A1CD5C1F}">
      <dgm:prSet phldrT="[Text]"/>
      <dgm:spPr/>
      <dgm:t>
        <a:bodyPr/>
        <a:lstStyle/>
        <a:p>
          <a:endParaRPr lang="en-US" dirty="0"/>
        </a:p>
      </dgm:t>
    </dgm:pt>
    <dgm:pt modelId="{C263BECB-61FC-4F73-AE8A-223F41C1073D}" type="parTrans" cxnId="{E8B113C7-80C5-463F-80B8-AB1FA6D86D40}">
      <dgm:prSet/>
      <dgm:spPr/>
      <dgm:t>
        <a:bodyPr/>
        <a:lstStyle/>
        <a:p>
          <a:endParaRPr lang="en-US"/>
        </a:p>
      </dgm:t>
    </dgm:pt>
    <dgm:pt modelId="{566200EB-8E40-4F6D-B178-360716296164}" type="sibTrans" cxnId="{E8B113C7-80C5-463F-80B8-AB1FA6D86D40}">
      <dgm:prSet/>
      <dgm:spPr/>
      <dgm:t>
        <a:bodyPr/>
        <a:lstStyle/>
        <a:p>
          <a:endParaRPr lang="en-US"/>
        </a:p>
      </dgm:t>
    </dgm:pt>
    <dgm:pt modelId="{325BA752-4C01-4E5F-9160-B415F66F4C87}">
      <dgm:prSet phldrT="[Text]"/>
      <dgm:spPr/>
      <dgm:t>
        <a:bodyPr/>
        <a:lstStyle/>
        <a:p>
          <a:r>
            <a:rPr lang="en-US" dirty="0"/>
            <a:t>Belief in Climate Change</a:t>
          </a:r>
        </a:p>
      </dgm:t>
    </dgm:pt>
    <dgm:pt modelId="{1D4A49AD-354F-47B2-8BD0-85CFD9F4418F}" type="parTrans" cxnId="{287FB748-D737-4FB0-9652-22544A8B5CB2}">
      <dgm:prSet/>
      <dgm:spPr/>
      <dgm:t>
        <a:bodyPr/>
        <a:lstStyle/>
        <a:p>
          <a:endParaRPr lang="en-US"/>
        </a:p>
      </dgm:t>
    </dgm:pt>
    <dgm:pt modelId="{D15AA4A2-D7F3-4244-9D9F-97C4D3DF2A45}" type="sibTrans" cxnId="{287FB748-D737-4FB0-9652-22544A8B5CB2}">
      <dgm:prSet/>
      <dgm:spPr/>
      <dgm:t>
        <a:bodyPr/>
        <a:lstStyle/>
        <a:p>
          <a:endParaRPr lang="en-US"/>
        </a:p>
      </dgm:t>
    </dgm:pt>
    <dgm:pt modelId="{03761CEC-6756-4D4D-BC18-01B1D7E8F503}">
      <dgm:prSet phldrT="[Text]"/>
      <dgm:spPr/>
      <dgm:t>
        <a:bodyPr/>
        <a:lstStyle/>
        <a:p>
          <a:r>
            <a:rPr lang="en-US" dirty="0"/>
            <a:t>Confidence in that belief</a:t>
          </a:r>
        </a:p>
      </dgm:t>
    </dgm:pt>
    <dgm:pt modelId="{5DD1EB73-08A1-4AF3-B6FA-D53F521F67EA}" type="parTrans" cxnId="{93772A9E-F759-4F32-80F9-7139977B147D}">
      <dgm:prSet/>
      <dgm:spPr/>
      <dgm:t>
        <a:bodyPr/>
        <a:lstStyle/>
        <a:p>
          <a:endParaRPr lang="en-US"/>
        </a:p>
      </dgm:t>
    </dgm:pt>
    <dgm:pt modelId="{371DA629-8D54-433A-A362-CADCA6D3DD0B}" type="sibTrans" cxnId="{93772A9E-F759-4F32-80F9-7139977B147D}">
      <dgm:prSet/>
      <dgm:spPr/>
      <dgm:t>
        <a:bodyPr/>
        <a:lstStyle/>
        <a:p>
          <a:endParaRPr lang="en-US"/>
        </a:p>
      </dgm:t>
    </dgm:pt>
    <dgm:pt modelId="{7C4E940E-7F23-491F-B12A-315F0465B42B}">
      <dgm:prSet phldrT="[Text]"/>
      <dgm:spPr/>
      <dgm:t>
        <a:bodyPr/>
        <a:lstStyle/>
        <a:p>
          <a:r>
            <a:rPr lang="en-US" dirty="0"/>
            <a:t>Engendering empathy</a:t>
          </a:r>
        </a:p>
      </dgm:t>
    </dgm:pt>
    <dgm:pt modelId="{66A0AB3C-6D1C-484F-A208-DDF65CBACB8B}" type="parTrans" cxnId="{910A756C-12E1-4667-9381-CE0D78BCE8B1}">
      <dgm:prSet/>
      <dgm:spPr/>
      <dgm:t>
        <a:bodyPr/>
        <a:lstStyle/>
        <a:p>
          <a:endParaRPr lang="en-US"/>
        </a:p>
      </dgm:t>
    </dgm:pt>
    <dgm:pt modelId="{823F72C4-8015-484A-B9CA-13D5F0807903}" type="sibTrans" cxnId="{910A756C-12E1-4667-9381-CE0D78BCE8B1}">
      <dgm:prSet/>
      <dgm:spPr/>
      <dgm:t>
        <a:bodyPr/>
        <a:lstStyle/>
        <a:p>
          <a:endParaRPr lang="en-US"/>
        </a:p>
      </dgm:t>
    </dgm:pt>
    <dgm:pt modelId="{CC8FB82B-B026-435B-8875-2FE35443F7C0}">
      <dgm:prSet phldrT="[Text]"/>
      <dgm:spPr/>
      <dgm:t>
        <a:bodyPr/>
        <a:lstStyle/>
        <a:p>
          <a:r>
            <a:rPr lang="en-US" dirty="0"/>
            <a:t>Contextualizing in faithful ways</a:t>
          </a:r>
        </a:p>
      </dgm:t>
    </dgm:pt>
    <dgm:pt modelId="{78280615-A320-4CD8-A851-B4ABB14599D7}" type="parTrans" cxnId="{83D39B63-08E4-4AB9-9387-9AAECB3F8EF5}">
      <dgm:prSet/>
      <dgm:spPr/>
      <dgm:t>
        <a:bodyPr/>
        <a:lstStyle/>
        <a:p>
          <a:endParaRPr lang="en-US"/>
        </a:p>
      </dgm:t>
    </dgm:pt>
    <dgm:pt modelId="{703332FF-F4CE-4D34-A274-AE027525C27C}" type="sibTrans" cxnId="{83D39B63-08E4-4AB9-9387-9AAECB3F8EF5}">
      <dgm:prSet/>
      <dgm:spPr/>
      <dgm:t>
        <a:bodyPr/>
        <a:lstStyle/>
        <a:p>
          <a:endParaRPr lang="en-US"/>
        </a:p>
      </dgm:t>
    </dgm:pt>
    <dgm:pt modelId="{02140E7C-B722-40F7-8CF3-49C28240B156}" type="pres">
      <dgm:prSet presAssocID="{BF794F2F-587C-465A-8342-C186BD5B530F}" presName="Name0" presStyleCnt="0">
        <dgm:presLayoutVars>
          <dgm:dir/>
          <dgm:animLvl val="lvl"/>
          <dgm:resizeHandles val="exact"/>
        </dgm:presLayoutVars>
      </dgm:prSet>
      <dgm:spPr/>
      <dgm:t>
        <a:bodyPr/>
        <a:lstStyle/>
        <a:p>
          <a:endParaRPr lang="en-US"/>
        </a:p>
      </dgm:t>
    </dgm:pt>
    <dgm:pt modelId="{0DEE0B1E-5C44-42AE-B88B-EDA887B46369}" type="pres">
      <dgm:prSet presAssocID="{70EE32D3-7158-411F-A43E-BD1910B9904E}" presName="compositeNode" presStyleCnt="0">
        <dgm:presLayoutVars>
          <dgm:bulletEnabled val="1"/>
        </dgm:presLayoutVars>
      </dgm:prSet>
      <dgm:spPr/>
    </dgm:pt>
    <dgm:pt modelId="{615033B3-4340-4B14-86C9-1E89F8D282BB}" type="pres">
      <dgm:prSet presAssocID="{70EE32D3-7158-411F-A43E-BD1910B9904E}" presName="bgRect" presStyleLbl="node1" presStyleIdx="0" presStyleCnt="3"/>
      <dgm:spPr/>
      <dgm:t>
        <a:bodyPr/>
        <a:lstStyle/>
        <a:p>
          <a:endParaRPr lang="en-US"/>
        </a:p>
      </dgm:t>
    </dgm:pt>
    <dgm:pt modelId="{872ACD1E-4D23-4DF4-8670-E6EC678EA52C}" type="pres">
      <dgm:prSet presAssocID="{70EE32D3-7158-411F-A43E-BD1910B9904E}" presName="parentNode" presStyleLbl="node1" presStyleIdx="0" presStyleCnt="3">
        <dgm:presLayoutVars>
          <dgm:chMax val="0"/>
          <dgm:bulletEnabled val="1"/>
        </dgm:presLayoutVars>
      </dgm:prSet>
      <dgm:spPr/>
      <dgm:t>
        <a:bodyPr/>
        <a:lstStyle/>
        <a:p>
          <a:endParaRPr lang="en-US"/>
        </a:p>
      </dgm:t>
    </dgm:pt>
    <dgm:pt modelId="{A00AEAF7-F335-45F9-91F7-5154AC89416D}" type="pres">
      <dgm:prSet presAssocID="{70EE32D3-7158-411F-A43E-BD1910B9904E}" presName="childNode" presStyleLbl="node1" presStyleIdx="0" presStyleCnt="3">
        <dgm:presLayoutVars>
          <dgm:bulletEnabled val="1"/>
        </dgm:presLayoutVars>
      </dgm:prSet>
      <dgm:spPr/>
      <dgm:t>
        <a:bodyPr/>
        <a:lstStyle/>
        <a:p>
          <a:endParaRPr lang="en-US"/>
        </a:p>
      </dgm:t>
    </dgm:pt>
    <dgm:pt modelId="{3CD54A7A-5B2F-4E7A-AD5C-4719941696BF}" type="pres">
      <dgm:prSet presAssocID="{66F8AFE2-948D-4451-9997-5BDF025C7F07}" presName="hSp" presStyleCnt="0"/>
      <dgm:spPr/>
    </dgm:pt>
    <dgm:pt modelId="{492C9442-5E43-4E70-9F2B-46A1C338FF9E}" type="pres">
      <dgm:prSet presAssocID="{66F8AFE2-948D-4451-9997-5BDF025C7F07}" presName="vProcSp" presStyleCnt="0"/>
      <dgm:spPr/>
    </dgm:pt>
    <dgm:pt modelId="{B5E0F3B4-B2F3-470E-8D2F-67203AE55E1B}" type="pres">
      <dgm:prSet presAssocID="{66F8AFE2-948D-4451-9997-5BDF025C7F07}" presName="vSp1" presStyleCnt="0"/>
      <dgm:spPr/>
    </dgm:pt>
    <dgm:pt modelId="{39E141ED-FFED-4733-B414-5CB908B1897E}" type="pres">
      <dgm:prSet presAssocID="{66F8AFE2-948D-4451-9997-5BDF025C7F07}" presName="simulatedConn" presStyleLbl="solidFgAcc1" presStyleIdx="0" presStyleCnt="2"/>
      <dgm:spPr/>
    </dgm:pt>
    <dgm:pt modelId="{AE1C9C3E-8635-4419-82FF-443849971FD5}" type="pres">
      <dgm:prSet presAssocID="{66F8AFE2-948D-4451-9997-5BDF025C7F07}" presName="vSp2" presStyleCnt="0"/>
      <dgm:spPr/>
    </dgm:pt>
    <dgm:pt modelId="{4F9D272A-578A-431A-9602-61E333DDBDEF}" type="pres">
      <dgm:prSet presAssocID="{66F8AFE2-948D-4451-9997-5BDF025C7F07}" presName="sibTrans" presStyleCnt="0"/>
      <dgm:spPr/>
    </dgm:pt>
    <dgm:pt modelId="{200700BB-9C74-4F1D-9298-D7DC61E60087}" type="pres">
      <dgm:prSet presAssocID="{E8EEFD92-B337-45DC-A600-F7A93E42CE71}" presName="compositeNode" presStyleCnt="0">
        <dgm:presLayoutVars>
          <dgm:bulletEnabled val="1"/>
        </dgm:presLayoutVars>
      </dgm:prSet>
      <dgm:spPr/>
    </dgm:pt>
    <dgm:pt modelId="{85AA9605-7594-4D72-81B4-E0DF96BEBDBB}" type="pres">
      <dgm:prSet presAssocID="{E8EEFD92-B337-45DC-A600-F7A93E42CE71}" presName="bgRect" presStyleLbl="node1" presStyleIdx="1" presStyleCnt="3"/>
      <dgm:spPr/>
      <dgm:t>
        <a:bodyPr/>
        <a:lstStyle/>
        <a:p>
          <a:endParaRPr lang="en-US"/>
        </a:p>
      </dgm:t>
    </dgm:pt>
    <dgm:pt modelId="{F4174DAC-A720-4BE9-A4EF-BFC0BF7CACB0}" type="pres">
      <dgm:prSet presAssocID="{E8EEFD92-B337-45DC-A600-F7A93E42CE71}" presName="parentNode" presStyleLbl="node1" presStyleIdx="1" presStyleCnt="3">
        <dgm:presLayoutVars>
          <dgm:chMax val="0"/>
          <dgm:bulletEnabled val="1"/>
        </dgm:presLayoutVars>
      </dgm:prSet>
      <dgm:spPr/>
      <dgm:t>
        <a:bodyPr/>
        <a:lstStyle/>
        <a:p>
          <a:endParaRPr lang="en-US"/>
        </a:p>
      </dgm:t>
    </dgm:pt>
    <dgm:pt modelId="{FF00E70E-9A68-4C38-9DBB-93F932C7FACB}" type="pres">
      <dgm:prSet presAssocID="{E8EEFD92-B337-45DC-A600-F7A93E42CE71}" presName="childNode" presStyleLbl="node1" presStyleIdx="1" presStyleCnt="3">
        <dgm:presLayoutVars>
          <dgm:bulletEnabled val="1"/>
        </dgm:presLayoutVars>
      </dgm:prSet>
      <dgm:spPr/>
      <dgm:t>
        <a:bodyPr/>
        <a:lstStyle/>
        <a:p>
          <a:endParaRPr lang="en-US"/>
        </a:p>
      </dgm:t>
    </dgm:pt>
    <dgm:pt modelId="{8CBC28A1-3E50-430B-92B9-34CAAC21B330}" type="pres">
      <dgm:prSet presAssocID="{FE36CED9-B754-430D-801A-E66078B41988}" presName="hSp" presStyleCnt="0"/>
      <dgm:spPr/>
    </dgm:pt>
    <dgm:pt modelId="{5EE6C43D-CB8D-4B60-BE72-CA4FFC2FF787}" type="pres">
      <dgm:prSet presAssocID="{FE36CED9-B754-430D-801A-E66078B41988}" presName="vProcSp" presStyleCnt="0"/>
      <dgm:spPr/>
    </dgm:pt>
    <dgm:pt modelId="{5906C14D-5928-4870-8A80-0AD4A9F3C4CA}" type="pres">
      <dgm:prSet presAssocID="{FE36CED9-B754-430D-801A-E66078B41988}" presName="vSp1" presStyleCnt="0"/>
      <dgm:spPr/>
    </dgm:pt>
    <dgm:pt modelId="{8330BFF5-649A-49E2-A693-C9E9AD7BC136}" type="pres">
      <dgm:prSet presAssocID="{FE36CED9-B754-430D-801A-E66078B41988}" presName="simulatedConn" presStyleLbl="solidFgAcc1" presStyleIdx="1" presStyleCnt="2"/>
      <dgm:spPr/>
    </dgm:pt>
    <dgm:pt modelId="{CE2F36C7-BD36-4E0B-8CCB-1CF853F5FDA1}" type="pres">
      <dgm:prSet presAssocID="{FE36CED9-B754-430D-801A-E66078B41988}" presName="vSp2" presStyleCnt="0"/>
      <dgm:spPr/>
    </dgm:pt>
    <dgm:pt modelId="{59C851A4-C1DB-4CAD-A608-01C7202735B8}" type="pres">
      <dgm:prSet presAssocID="{FE36CED9-B754-430D-801A-E66078B41988}" presName="sibTrans" presStyleCnt="0"/>
      <dgm:spPr/>
    </dgm:pt>
    <dgm:pt modelId="{093930C8-D8F1-41C6-BF68-F23BBF19D9EF}" type="pres">
      <dgm:prSet presAssocID="{ABEC1A77-A10C-4C01-8A5E-13728BCE0BD3}" presName="compositeNode" presStyleCnt="0">
        <dgm:presLayoutVars>
          <dgm:bulletEnabled val="1"/>
        </dgm:presLayoutVars>
      </dgm:prSet>
      <dgm:spPr/>
    </dgm:pt>
    <dgm:pt modelId="{48F80F3C-5861-470A-A333-D480A49AA10C}" type="pres">
      <dgm:prSet presAssocID="{ABEC1A77-A10C-4C01-8A5E-13728BCE0BD3}" presName="bgRect" presStyleLbl="node1" presStyleIdx="2" presStyleCnt="3"/>
      <dgm:spPr/>
      <dgm:t>
        <a:bodyPr/>
        <a:lstStyle/>
        <a:p>
          <a:endParaRPr lang="en-US"/>
        </a:p>
      </dgm:t>
    </dgm:pt>
    <dgm:pt modelId="{E6AE7D19-E578-4137-825F-DDE47162AD14}" type="pres">
      <dgm:prSet presAssocID="{ABEC1A77-A10C-4C01-8A5E-13728BCE0BD3}" presName="parentNode" presStyleLbl="node1" presStyleIdx="2" presStyleCnt="3">
        <dgm:presLayoutVars>
          <dgm:chMax val="0"/>
          <dgm:bulletEnabled val="1"/>
        </dgm:presLayoutVars>
      </dgm:prSet>
      <dgm:spPr/>
      <dgm:t>
        <a:bodyPr/>
        <a:lstStyle/>
        <a:p>
          <a:endParaRPr lang="en-US"/>
        </a:p>
      </dgm:t>
    </dgm:pt>
    <dgm:pt modelId="{C16A40D6-7436-42E9-9B9A-BA03B2A58C40}" type="pres">
      <dgm:prSet presAssocID="{ABEC1A77-A10C-4C01-8A5E-13728BCE0BD3}" presName="childNode" presStyleLbl="node1" presStyleIdx="2" presStyleCnt="3">
        <dgm:presLayoutVars>
          <dgm:bulletEnabled val="1"/>
        </dgm:presLayoutVars>
      </dgm:prSet>
      <dgm:spPr/>
      <dgm:t>
        <a:bodyPr/>
        <a:lstStyle/>
        <a:p>
          <a:endParaRPr lang="en-US"/>
        </a:p>
      </dgm:t>
    </dgm:pt>
  </dgm:ptLst>
  <dgm:cxnLst>
    <dgm:cxn modelId="{E5538AF6-A000-4605-9CAC-B1435BFF9D9D}" srcId="{AEF48205-8714-4A39-B202-7ECAB7AB6293}" destId="{E2CB0E41-B892-468B-AD71-3410A36044E0}" srcOrd="0" destOrd="0" parTransId="{E8E522D3-F304-4130-AC38-C9D4B53D3E99}" sibTransId="{A792EC45-79E6-49C3-B08F-35DD2FE8C9D4}"/>
    <dgm:cxn modelId="{842E1784-45BA-4394-AF6C-1FBDA0067AD0}" srcId="{70EE32D3-7158-411F-A43E-BD1910B9904E}" destId="{F75A4175-412F-4E75-A47C-15DCEB100BA2}" srcOrd="1" destOrd="0" parTransId="{8D2BF10B-8DF6-4166-93C8-D8DD42554C22}" sibTransId="{FE36349C-F544-4206-89ED-BFE9BD791726}"/>
    <dgm:cxn modelId="{DBECC28B-2AE8-4A8C-9882-DB88047C75DF}" type="presOf" srcId="{ABEC1A77-A10C-4C01-8A5E-13728BCE0BD3}" destId="{E6AE7D19-E578-4137-825F-DDE47162AD14}" srcOrd="1" destOrd="0" presId="urn:microsoft.com/office/officeart/2005/8/layout/hProcess7"/>
    <dgm:cxn modelId="{F8859F9E-9CE9-4232-85D3-089325A0AB1B}" type="presOf" srcId="{CC8FB82B-B026-435B-8875-2FE35443F7C0}" destId="{FF00E70E-9A68-4C38-9DBB-93F932C7FACB}" srcOrd="0" destOrd="3" presId="urn:microsoft.com/office/officeart/2005/8/layout/hProcess7"/>
    <dgm:cxn modelId="{1AA67500-139E-4B5E-94A4-EFFD07C73C8A}" srcId="{70EE32D3-7158-411F-A43E-BD1910B9904E}" destId="{9A85E93D-66D2-4C9A-88B0-CCE0CA66626A}" srcOrd="2" destOrd="0" parTransId="{6451717B-3B6C-4CC1-A7FB-87FD41E42120}" sibTransId="{D25936CA-9C11-498C-A75D-44A19A98182C}"/>
    <dgm:cxn modelId="{DDFB7C76-5D50-4BA9-B2A8-AB5A1362FF1F}" type="presOf" srcId="{F75A4175-412F-4E75-A47C-15DCEB100BA2}" destId="{A00AEAF7-F335-45F9-91F7-5154AC89416D}" srcOrd="0" destOrd="1" presId="urn:microsoft.com/office/officeart/2005/8/layout/hProcess7"/>
    <dgm:cxn modelId="{287FB748-D737-4FB0-9652-22544A8B5CB2}" srcId="{ABEC1A77-A10C-4C01-8A5E-13728BCE0BD3}" destId="{325BA752-4C01-4E5F-9160-B415F66F4C87}" srcOrd="1" destOrd="0" parTransId="{1D4A49AD-354F-47B2-8BD0-85CFD9F4418F}" sibTransId="{D15AA4A2-D7F3-4244-9D9F-97C4D3DF2A45}"/>
    <dgm:cxn modelId="{E5939913-BD31-4BB5-A7EF-8B1E52474183}" srcId="{BF794F2F-587C-465A-8342-C186BD5B530F}" destId="{E8EEFD92-B337-45DC-A600-F7A93E42CE71}" srcOrd="1" destOrd="0" parTransId="{51B95390-5F1B-4DC0-BC66-B0980EE47E1D}" sibTransId="{FE36CED9-B754-430D-801A-E66078B41988}"/>
    <dgm:cxn modelId="{EC4412EC-72F7-46A6-A1B7-2F3762C87E4D}" type="presOf" srcId="{9A85E93D-66D2-4C9A-88B0-CCE0CA66626A}" destId="{A00AEAF7-F335-45F9-91F7-5154AC89416D}" srcOrd="0" destOrd="2" presId="urn:microsoft.com/office/officeart/2005/8/layout/hProcess7"/>
    <dgm:cxn modelId="{F90FA1FB-160A-4E5D-BAF8-D3C5D1119113}" type="presOf" srcId="{70EE32D3-7158-411F-A43E-BD1910B9904E}" destId="{872ACD1E-4D23-4DF4-8670-E6EC678EA52C}" srcOrd="1" destOrd="0" presId="urn:microsoft.com/office/officeart/2005/8/layout/hProcess7"/>
    <dgm:cxn modelId="{EC0B2286-CF34-45F5-B02A-4E1E08AC2B78}" srcId="{E8EEFD92-B337-45DC-A600-F7A93E42CE71}" destId="{AEF48205-8714-4A39-B202-7ECAB7AB6293}" srcOrd="0" destOrd="0" parTransId="{154F3668-0B45-45B4-93DA-FD1FD112FAB0}" sibTransId="{5F9C7CBA-2264-4A49-9F99-1ED69B4DEF78}"/>
    <dgm:cxn modelId="{511263D6-3390-4AEA-9CF6-03EB82F6C708}" type="presOf" srcId="{325BA752-4C01-4E5F-9160-B415F66F4C87}" destId="{C16A40D6-7436-42E9-9B9A-BA03B2A58C40}" srcOrd="0" destOrd="1" presId="urn:microsoft.com/office/officeart/2005/8/layout/hProcess7"/>
    <dgm:cxn modelId="{989C55A6-4335-4734-B958-9ADDFA70D7A3}" type="presOf" srcId="{7C4E940E-7F23-491F-B12A-315F0465B42B}" destId="{FF00E70E-9A68-4C38-9DBB-93F932C7FACB}" srcOrd="0" destOrd="2" presId="urn:microsoft.com/office/officeart/2005/8/layout/hProcess7"/>
    <dgm:cxn modelId="{6993A26F-B32B-49F6-BBFC-6ADE5F440B63}" type="presOf" srcId="{ABEC1A77-A10C-4C01-8A5E-13728BCE0BD3}" destId="{48F80F3C-5861-470A-A333-D480A49AA10C}" srcOrd="0" destOrd="0" presId="urn:microsoft.com/office/officeart/2005/8/layout/hProcess7"/>
    <dgm:cxn modelId="{910A756C-12E1-4667-9381-CE0D78BCE8B1}" srcId="{AEF48205-8714-4A39-B202-7ECAB7AB6293}" destId="{7C4E940E-7F23-491F-B12A-315F0465B42B}" srcOrd="1" destOrd="0" parTransId="{66A0AB3C-6D1C-484F-A208-DDF65CBACB8B}" sibTransId="{823F72C4-8015-484A-B9CA-13D5F0807903}"/>
    <dgm:cxn modelId="{76BC98DB-4C20-4E2C-8D8F-0F2D52B68FC4}" srcId="{AEF48205-8714-4A39-B202-7ECAB7AB6293}" destId="{9C9AC043-AECE-44DC-A98C-DAF8A2BDCFC8}" srcOrd="3" destOrd="0" parTransId="{4855EDDB-73CB-4DFB-89B2-20EDFDE089BB}" sibTransId="{D16A4EE5-576D-49A8-BB89-5CE266AA0421}"/>
    <dgm:cxn modelId="{83D39B63-08E4-4AB9-9387-9AAECB3F8EF5}" srcId="{AEF48205-8714-4A39-B202-7ECAB7AB6293}" destId="{CC8FB82B-B026-435B-8875-2FE35443F7C0}" srcOrd="2" destOrd="0" parTransId="{78280615-A320-4CD8-A851-B4ABB14599D7}" sibTransId="{703332FF-F4CE-4D34-A274-AE027525C27C}"/>
    <dgm:cxn modelId="{CD3C2A82-A0E6-492F-8934-957FB658CAD8}" type="presOf" srcId="{9C9AC043-AECE-44DC-A98C-DAF8A2BDCFC8}" destId="{FF00E70E-9A68-4C38-9DBB-93F932C7FACB}" srcOrd="0" destOrd="4" presId="urn:microsoft.com/office/officeart/2005/8/layout/hProcess7"/>
    <dgm:cxn modelId="{52AF5B2C-329A-405E-AAAE-ABEE5FE20967}" type="presOf" srcId="{1A622C6C-D462-48D2-851B-0A16A10E0A3A}" destId="{A00AEAF7-F335-45F9-91F7-5154AC89416D}" srcOrd="0" destOrd="0" presId="urn:microsoft.com/office/officeart/2005/8/layout/hProcess7"/>
    <dgm:cxn modelId="{B7B9CEA8-C919-4B99-A931-0AB0D94D1CDF}" type="presOf" srcId="{E2CB0E41-B892-468B-AD71-3410A36044E0}" destId="{FF00E70E-9A68-4C38-9DBB-93F932C7FACB}" srcOrd="0" destOrd="1" presId="urn:microsoft.com/office/officeart/2005/8/layout/hProcess7"/>
    <dgm:cxn modelId="{0528A9F5-58FE-4AFE-85FE-C2AB25BEC9B7}" srcId="{BF794F2F-587C-465A-8342-C186BD5B530F}" destId="{70EE32D3-7158-411F-A43E-BD1910B9904E}" srcOrd="0" destOrd="0" parTransId="{620840AD-7C8C-469D-80E1-98AE15B1E897}" sibTransId="{66F8AFE2-948D-4451-9997-5BDF025C7F07}"/>
    <dgm:cxn modelId="{FC87B3BB-DE68-4760-8F39-C595A6B3F72C}" srcId="{70EE32D3-7158-411F-A43E-BD1910B9904E}" destId="{1A622C6C-D462-48D2-851B-0A16A10E0A3A}" srcOrd="0" destOrd="0" parTransId="{0670CA69-15CB-425D-A977-0896960F25F7}" sibTransId="{B49224A6-E6D8-44E5-858E-3C741ACF4FF7}"/>
    <dgm:cxn modelId="{9B88893A-FE7C-4D41-A216-F4900ED3263C}" type="presOf" srcId="{E8EEFD92-B337-45DC-A600-F7A93E42CE71}" destId="{85AA9605-7594-4D72-81B4-E0DF96BEBDBB}" srcOrd="0" destOrd="0" presId="urn:microsoft.com/office/officeart/2005/8/layout/hProcess7"/>
    <dgm:cxn modelId="{C069D676-64DD-4ABA-9DB2-4CF68268933C}" srcId="{BF794F2F-587C-465A-8342-C186BD5B530F}" destId="{ABEC1A77-A10C-4C01-8A5E-13728BCE0BD3}" srcOrd="2" destOrd="0" parTransId="{E21B1D0F-2246-4BFC-BDF6-304870969BA1}" sibTransId="{3034B354-47E8-4B70-9FF4-550D829B3EAB}"/>
    <dgm:cxn modelId="{EB57F00C-D22C-4FFF-A673-BD7C3A191727}" type="presOf" srcId="{70EE32D3-7158-411F-A43E-BD1910B9904E}" destId="{615033B3-4340-4B14-86C9-1E89F8D282BB}" srcOrd="0" destOrd="0" presId="urn:microsoft.com/office/officeart/2005/8/layout/hProcess7"/>
    <dgm:cxn modelId="{E8B113C7-80C5-463F-80B8-AB1FA6D86D40}" srcId="{ABEC1A77-A10C-4C01-8A5E-13728BCE0BD3}" destId="{E5345685-F5F0-44A6-AF1F-9559A1CD5C1F}" srcOrd="0" destOrd="0" parTransId="{C263BECB-61FC-4F73-AE8A-223F41C1073D}" sibTransId="{566200EB-8E40-4F6D-B178-360716296164}"/>
    <dgm:cxn modelId="{3559E8D6-B7FF-49A3-977F-3487FE6AD78A}" type="presOf" srcId="{AEF48205-8714-4A39-B202-7ECAB7AB6293}" destId="{FF00E70E-9A68-4C38-9DBB-93F932C7FACB}" srcOrd="0" destOrd="0" presId="urn:microsoft.com/office/officeart/2005/8/layout/hProcess7"/>
    <dgm:cxn modelId="{926C815B-844C-455B-B4D2-C539E4997933}" type="presOf" srcId="{E8EEFD92-B337-45DC-A600-F7A93E42CE71}" destId="{F4174DAC-A720-4BE9-A4EF-BFC0BF7CACB0}" srcOrd="1" destOrd="0" presId="urn:microsoft.com/office/officeart/2005/8/layout/hProcess7"/>
    <dgm:cxn modelId="{7E585BAA-D948-4539-9A02-086F365EE7C7}" type="presOf" srcId="{E5345685-F5F0-44A6-AF1F-9559A1CD5C1F}" destId="{C16A40D6-7436-42E9-9B9A-BA03B2A58C40}" srcOrd="0" destOrd="0" presId="urn:microsoft.com/office/officeart/2005/8/layout/hProcess7"/>
    <dgm:cxn modelId="{93772A9E-F759-4F32-80F9-7139977B147D}" srcId="{ABEC1A77-A10C-4C01-8A5E-13728BCE0BD3}" destId="{03761CEC-6756-4D4D-BC18-01B1D7E8F503}" srcOrd="2" destOrd="0" parTransId="{5DD1EB73-08A1-4AF3-B6FA-D53F521F67EA}" sibTransId="{371DA629-8D54-433A-A362-CADCA6D3DD0B}"/>
    <dgm:cxn modelId="{0D60047D-0CAF-4529-BAA4-95F811DE9FD7}" type="presOf" srcId="{BF794F2F-587C-465A-8342-C186BD5B530F}" destId="{02140E7C-B722-40F7-8CF3-49C28240B156}" srcOrd="0" destOrd="0" presId="urn:microsoft.com/office/officeart/2005/8/layout/hProcess7"/>
    <dgm:cxn modelId="{03E806E5-3FC8-405F-A369-0FFDE777E5EA}" type="presOf" srcId="{03761CEC-6756-4D4D-BC18-01B1D7E8F503}" destId="{C16A40D6-7436-42E9-9B9A-BA03B2A58C40}" srcOrd="0" destOrd="2" presId="urn:microsoft.com/office/officeart/2005/8/layout/hProcess7"/>
    <dgm:cxn modelId="{4AADCB26-46DE-47D4-B158-87063F17B0F9}" type="presParOf" srcId="{02140E7C-B722-40F7-8CF3-49C28240B156}" destId="{0DEE0B1E-5C44-42AE-B88B-EDA887B46369}" srcOrd="0" destOrd="0" presId="urn:microsoft.com/office/officeart/2005/8/layout/hProcess7"/>
    <dgm:cxn modelId="{45B5C46E-2859-441A-B863-D3DD5FFF7326}" type="presParOf" srcId="{0DEE0B1E-5C44-42AE-B88B-EDA887B46369}" destId="{615033B3-4340-4B14-86C9-1E89F8D282BB}" srcOrd="0" destOrd="0" presId="urn:microsoft.com/office/officeart/2005/8/layout/hProcess7"/>
    <dgm:cxn modelId="{06431C49-DAA8-4925-B37D-1A8C43A5D314}" type="presParOf" srcId="{0DEE0B1E-5C44-42AE-B88B-EDA887B46369}" destId="{872ACD1E-4D23-4DF4-8670-E6EC678EA52C}" srcOrd="1" destOrd="0" presId="urn:microsoft.com/office/officeart/2005/8/layout/hProcess7"/>
    <dgm:cxn modelId="{32844A23-BA60-4C97-9A25-D33B943D1388}" type="presParOf" srcId="{0DEE0B1E-5C44-42AE-B88B-EDA887B46369}" destId="{A00AEAF7-F335-45F9-91F7-5154AC89416D}" srcOrd="2" destOrd="0" presId="urn:microsoft.com/office/officeart/2005/8/layout/hProcess7"/>
    <dgm:cxn modelId="{77DF8D8C-F8D8-44CE-B062-E9FF0675BDFE}" type="presParOf" srcId="{02140E7C-B722-40F7-8CF3-49C28240B156}" destId="{3CD54A7A-5B2F-4E7A-AD5C-4719941696BF}" srcOrd="1" destOrd="0" presId="urn:microsoft.com/office/officeart/2005/8/layout/hProcess7"/>
    <dgm:cxn modelId="{1C9EC77F-E316-4DC5-8191-0AFF47D874E3}" type="presParOf" srcId="{02140E7C-B722-40F7-8CF3-49C28240B156}" destId="{492C9442-5E43-4E70-9F2B-46A1C338FF9E}" srcOrd="2" destOrd="0" presId="urn:microsoft.com/office/officeart/2005/8/layout/hProcess7"/>
    <dgm:cxn modelId="{6CF6A496-0CD7-43C4-8413-28E1E74DF27D}" type="presParOf" srcId="{492C9442-5E43-4E70-9F2B-46A1C338FF9E}" destId="{B5E0F3B4-B2F3-470E-8D2F-67203AE55E1B}" srcOrd="0" destOrd="0" presId="urn:microsoft.com/office/officeart/2005/8/layout/hProcess7"/>
    <dgm:cxn modelId="{900180D0-B81B-4ABE-A1D7-C47E29248F97}" type="presParOf" srcId="{492C9442-5E43-4E70-9F2B-46A1C338FF9E}" destId="{39E141ED-FFED-4733-B414-5CB908B1897E}" srcOrd="1" destOrd="0" presId="urn:microsoft.com/office/officeart/2005/8/layout/hProcess7"/>
    <dgm:cxn modelId="{C65EEC88-EF0B-40CA-8571-7B62B867FC76}" type="presParOf" srcId="{492C9442-5E43-4E70-9F2B-46A1C338FF9E}" destId="{AE1C9C3E-8635-4419-82FF-443849971FD5}" srcOrd="2" destOrd="0" presId="urn:microsoft.com/office/officeart/2005/8/layout/hProcess7"/>
    <dgm:cxn modelId="{BE46F2B2-E057-404B-954F-2DFEDF2ECABC}" type="presParOf" srcId="{02140E7C-B722-40F7-8CF3-49C28240B156}" destId="{4F9D272A-578A-431A-9602-61E333DDBDEF}" srcOrd="3" destOrd="0" presId="urn:microsoft.com/office/officeart/2005/8/layout/hProcess7"/>
    <dgm:cxn modelId="{EEA92BA0-8361-411A-B942-4699FF8F6013}" type="presParOf" srcId="{02140E7C-B722-40F7-8CF3-49C28240B156}" destId="{200700BB-9C74-4F1D-9298-D7DC61E60087}" srcOrd="4" destOrd="0" presId="urn:microsoft.com/office/officeart/2005/8/layout/hProcess7"/>
    <dgm:cxn modelId="{4C850386-3526-4540-A5AD-A47AC2501522}" type="presParOf" srcId="{200700BB-9C74-4F1D-9298-D7DC61E60087}" destId="{85AA9605-7594-4D72-81B4-E0DF96BEBDBB}" srcOrd="0" destOrd="0" presId="urn:microsoft.com/office/officeart/2005/8/layout/hProcess7"/>
    <dgm:cxn modelId="{970D2D1B-0148-41BD-A621-908BB227F85F}" type="presParOf" srcId="{200700BB-9C74-4F1D-9298-D7DC61E60087}" destId="{F4174DAC-A720-4BE9-A4EF-BFC0BF7CACB0}" srcOrd="1" destOrd="0" presId="urn:microsoft.com/office/officeart/2005/8/layout/hProcess7"/>
    <dgm:cxn modelId="{05F1B888-9B23-424A-B55C-3F1359D42B8F}" type="presParOf" srcId="{200700BB-9C74-4F1D-9298-D7DC61E60087}" destId="{FF00E70E-9A68-4C38-9DBB-93F932C7FACB}" srcOrd="2" destOrd="0" presId="urn:microsoft.com/office/officeart/2005/8/layout/hProcess7"/>
    <dgm:cxn modelId="{5F62C21B-209B-4D81-BD2D-4A23E802978F}" type="presParOf" srcId="{02140E7C-B722-40F7-8CF3-49C28240B156}" destId="{8CBC28A1-3E50-430B-92B9-34CAAC21B330}" srcOrd="5" destOrd="0" presId="urn:microsoft.com/office/officeart/2005/8/layout/hProcess7"/>
    <dgm:cxn modelId="{B21FC3E1-42B5-42E5-A7D2-34894E1B17FA}" type="presParOf" srcId="{02140E7C-B722-40F7-8CF3-49C28240B156}" destId="{5EE6C43D-CB8D-4B60-BE72-CA4FFC2FF787}" srcOrd="6" destOrd="0" presId="urn:microsoft.com/office/officeart/2005/8/layout/hProcess7"/>
    <dgm:cxn modelId="{191032F1-E367-44CE-ABFB-FA16F28C4496}" type="presParOf" srcId="{5EE6C43D-CB8D-4B60-BE72-CA4FFC2FF787}" destId="{5906C14D-5928-4870-8A80-0AD4A9F3C4CA}" srcOrd="0" destOrd="0" presId="urn:microsoft.com/office/officeart/2005/8/layout/hProcess7"/>
    <dgm:cxn modelId="{B767DDBC-55AB-47A0-B35C-19BD1987D0CC}" type="presParOf" srcId="{5EE6C43D-CB8D-4B60-BE72-CA4FFC2FF787}" destId="{8330BFF5-649A-49E2-A693-C9E9AD7BC136}" srcOrd="1" destOrd="0" presId="urn:microsoft.com/office/officeart/2005/8/layout/hProcess7"/>
    <dgm:cxn modelId="{56881D09-8BA5-43A4-B60A-89E700ED58F3}" type="presParOf" srcId="{5EE6C43D-CB8D-4B60-BE72-CA4FFC2FF787}" destId="{CE2F36C7-BD36-4E0B-8CCB-1CF853F5FDA1}" srcOrd="2" destOrd="0" presId="urn:microsoft.com/office/officeart/2005/8/layout/hProcess7"/>
    <dgm:cxn modelId="{BEEDDC02-E2DA-4511-82BA-7CEF7DA358C6}" type="presParOf" srcId="{02140E7C-B722-40F7-8CF3-49C28240B156}" destId="{59C851A4-C1DB-4CAD-A608-01C7202735B8}" srcOrd="7" destOrd="0" presId="urn:microsoft.com/office/officeart/2005/8/layout/hProcess7"/>
    <dgm:cxn modelId="{4B8E13AE-1521-4765-9017-CC7DA4FDD93D}" type="presParOf" srcId="{02140E7C-B722-40F7-8CF3-49C28240B156}" destId="{093930C8-D8F1-41C6-BF68-F23BBF19D9EF}" srcOrd="8" destOrd="0" presId="urn:microsoft.com/office/officeart/2005/8/layout/hProcess7"/>
    <dgm:cxn modelId="{689F8338-AA44-4F06-AF82-411AAE69AF2A}" type="presParOf" srcId="{093930C8-D8F1-41C6-BF68-F23BBF19D9EF}" destId="{48F80F3C-5861-470A-A333-D480A49AA10C}" srcOrd="0" destOrd="0" presId="urn:microsoft.com/office/officeart/2005/8/layout/hProcess7"/>
    <dgm:cxn modelId="{5EDA64F2-BB42-4AA6-B6F8-91AE87EE68B3}" type="presParOf" srcId="{093930C8-D8F1-41C6-BF68-F23BBF19D9EF}" destId="{E6AE7D19-E578-4137-825F-DDE47162AD14}" srcOrd="1" destOrd="0" presId="urn:microsoft.com/office/officeart/2005/8/layout/hProcess7"/>
    <dgm:cxn modelId="{23B0A44D-F9B2-4A5A-8D15-73BE348EC8D3}" type="presParOf" srcId="{093930C8-D8F1-41C6-BF68-F23BBF19D9EF}" destId="{C16A40D6-7436-42E9-9B9A-BA03B2A58C40}"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5033B3-4340-4B14-86C9-1E89F8D282BB}">
      <dsp:nvSpPr>
        <dsp:cNvPr id="0" name=""/>
        <dsp:cNvSpPr/>
      </dsp:nvSpPr>
      <dsp:spPr>
        <a:xfrm>
          <a:off x="484" y="193339"/>
          <a:ext cx="2084712" cy="2501654"/>
        </a:xfrm>
        <a:prstGeom prst="roundRect">
          <a:avLst>
            <a:gd name="adj" fmla="val 5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90000"/>
            </a:lnSpc>
            <a:spcBef>
              <a:spcPct val="0"/>
            </a:spcBef>
            <a:spcAft>
              <a:spcPct val="35000"/>
            </a:spcAft>
          </a:pPr>
          <a:r>
            <a:rPr lang="en-US" sz="2400" kern="1200" dirty="0"/>
            <a:t>Pretest</a:t>
          </a:r>
        </a:p>
      </dsp:txBody>
      <dsp:txXfrm rot="16200000">
        <a:off x="-816722" y="1010546"/>
        <a:ext cx="2051356" cy="416942"/>
      </dsp:txXfrm>
    </dsp:sp>
    <dsp:sp modelId="{A00AEAF7-F335-45F9-91F7-5154AC89416D}">
      <dsp:nvSpPr>
        <dsp:cNvPr id="0" name=""/>
        <dsp:cNvSpPr/>
      </dsp:nvSpPr>
      <dsp:spPr>
        <a:xfrm>
          <a:off x="417426" y="193339"/>
          <a:ext cx="1553110" cy="2501654"/>
        </a:xfrm>
        <a:prstGeom prst="rect">
          <a:avLst/>
        </a:prstGeom>
        <a:noFill/>
        <a:ln w="381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5151" rIns="0" bIns="0" numCol="1" spcCol="1270" anchor="t" anchorCtr="0">
          <a:noAutofit/>
        </a:bodyPr>
        <a:lstStyle/>
        <a:p>
          <a:pPr lvl="0" algn="l" defTabSz="844550">
            <a:lnSpc>
              <a:spcPct val="90000"/>
            </a:lnSpc>
            <a:spcBef>
              <a:spcPct val="0"/>
            </a:spcBef>
            <a:spcAft>
              <a:spcPct val="35000"/>
            </a:spcAft>
          </a:pPr>
          <a:endParaRPr lang="en-US" sz="1900" kern="1200" dirty="0"/>
        </a:p>
        <a:p>
          <a:pPr lvl="0" algn="l" defTabSz="844550">
            <a:lnSpc>
              <a:spcPct val="90000"/>
            </a:lnSpc>
            <a:spcBef>
              <a:spcPct val="0"/>
            </a:spcBef>
            <a:spcAft>
              <a:spcPct val="35000"/>
            </a:spcAft>
          </a:pPr>
          <a:r>
            <a:rPr lang="en-US" sz="1900" kern="1200" dirty="0"/>
            <a:t>Belief in Climate Change</a:t>
          </a:r>
        </a:p>
        <a:p>
          <a:pPr lvl="0" algn="l" defTabSz="844550">
            <a:lnSpc>
              <a:spcPct val="90000"/>
            </a:lnSpc>
            <a:spcBef>
              <a:spcPct val="0"/>
            </a:spcBef>
            <a:spcAft>
              <a:spcPct val="35000"/>
            </a:spcAft>
          </a:pPr>
          <a:r>
            <a:rPr lang="en-US" sz="1900" kern="1200" dirty="0"/>
            <a:t>Confidence in that belief</a:t>
          </a:r>
        </a:p>
      </dsp:txBody>
      <dsp:txXfrm>
        <a:off x="417426" y="193339"/>
        <a:ext cx="1553110" cy="2501654"/>
      </dsp:txXfrm>
    </dsp:sp>
    <dsp:sp modelId="{85AA9605-7594-4D72-81B4-E0DF96BEBDBB}">
      <dsp:nvSpPr>
        <dsp:cNvPr id="0" name=""/>
        <dsp:cNvSpPr/>
      </dsp:nvSpPr>
      <dsp:spPr>
        <a:xfrm>
          <a:off x="2158161" y="193339"/>
          <a:ext cx="2084712" cy="2501654"/>
        </a:xfrm>
        <a:prstGeom prst="roundRect">
          <a:avLst>
            <a:gd name="adj" fmla="val 5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90000"/>
            </a:lnSpc>
            <a:spcBef>
              <a:spcPct val="0"/>
            </a:spcBef>
            <a:spcAft>
              <a:spcPct val="35000"/>
            </a:spcAft>
          </a:pPr>
          <a:r>
            <a:rPr lang="en-US" sz="2400" kern="1200" dirty="0"/>
            <a:t>Treatment</a:t>
          </a:r>
        </a:p>
      </dsp:txBody>
      <dsp:txXfrm rot="16200000">
        <a:off x="1340954" y="1010546"/>
        <a:ext cx="2051356" cy="416942"/>
      </dsp:txXfrm>
    </dsp:sp>
    <dsp:sp modelId="{39E141ED-FFED-4733-B414-5CB908B1897E}">
      <dsp:nvSpPr>
        <dsp:cNvPr id="0" name=""/>
        <dsp:cNvSpPr/>
      </dsp:nvSpPr>
      <dsp:spPr>
        <a:xfrm rot="5400000">
          <a:off x="1984823" y="2180866"/>
          <a:ext cx="367522" cy="312706"/>
        </a:xfrm>
        <a:prstGeom prst="flowChartExtract">
          <a:avLst/>
        </a:prstGeom>
        <a:solidFill>
          <a:schemeClr val="lt1">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00E70E-9A68-4C38-9DBB-93F932C7FACB}">
      <dsp:nvSpPr>
        <dsp:cNvPr id="0" name=""/>
        <dsp:cNvSpPr/>
      </dsp:nvSpPr>
      <dsp:spPr>
        <a:xfrm>
          <a:off x="2575103" y="193339"/>
          <a:ext cx="1553110" cy="2501654"/>
        </a:xfrm>
        <a:prstGeom prst="rect">
          <a:avLst/>
        </a:prstGeom>
        <a:noFill/>
        <a:ln w="381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5151" rIns="0" bIns="0" numCol="1" spcCol="1270" anchor="t" anchorCtr="0">
          <a:noAutofit/>
        </a:bodyPr>
        <a:lstStyle/>
        <a:p>
          <a:pPr lvl="0" algn="l" defTabSz="844550">
            <a:lnSpc>
              <a:spcPct val="90000"/>
            </a:lnSpc>
            <a:spcBef>
              <a:spcPct val="0"/>
            </a:spcBef>
            <a:spcAft>
              <a:spcPct val="35000"/>
            </a:spcAft>
          </a:pPr>
          <a:r>
            <a:rPr lang="en-US" sz="1900" kern="1200" dirty="0"/>
            <a:t>Two day conference</a:t>
          </a:r>
        </a:p>
        <a:p>
          <a:pPr marL="114300" lvl="1" indent="-114300" algn="l" defTabSz="666750">
            <a:lnSpc>
              <a:spcPct val="90000"/>
            </a:lnSpc>
            <a:spcBef>
              <a:spcPct val="0"/>
            </a:spcBef>
            <a:spcAft>
              <a:spcPct val="15000"/>
            </a:spcAft>
            <a:buChar char="••"/>
          </a:pPr>
          <a:r>
            <a:rPr lang="en-US" sz="1500" kern="1200" dirty="0"/>
            <a:t>Debunking myths</a:t>
          </a:r>
        </a:p>
        <a:p>
          <a:pPr marL="114300" lvl="1" indent="-114300" algn="l" defTabSz="666750">
            <a:lnSpc>
              <a:spcPct val="90000"/>
            </a:lnSpc>
            <a:spcBef>
              <a:spcPct val="0"/>
            </a:spcBef>
            <a:spcAft>
              <a:spcPct val="15000"/>
            </a:spcAft>
            <a:buChar char="••"/>
          </a:pPr>
          <a:r>
            <a:rPr lang="en-US" sz="1500" kern="1200" dirty="0"/>
            <a:t>Engendering empathy</a:t>
          </a:r>
        </a:p>
        <a:p>
          <a:pPr marL="114300" lvl="1" indent="-114300" algn="l" defTabSz="666750">
            <a:lnSpc>
              <a:spcPct val="90000"/>
            </a:lnSpc>
            <a:spcBef>
              <a:spcPct val="0"/>
            </a:spcBef>
            <a:spcAft>
              <a:spcPct val="15000"/>
            </a:spcAft>
            <a:buChar char="••"/>
          </a:pPr>
          <a:r>
            <a:rPr lang="en-US" sz="1500" kern="1200" dirty="0"/>
            <a:t>Contextualizing in faithful ways</a:t>
          </a:r>
        </a:p>
        <a:p>
          <a:pPr marL="114300" lvl="1" indent="-114300" algn="l" defTabSz="666750">
            <a:lnSpc>
              <a:spcPct val="90000"/>
            </a:lnSpc>
            <a:spcBef>
              <a:spcPct val="0"/>
            </a:spcBef>
            <a:spcAft>
              <a:spcPct val="15000"/>
            </a:spcAft>
            <a:buChar char="••"/>
          </a:pPr>
          <a:endParaRPr lang="en-US" sz="1500" kern="1200" dirty="0"/>
        </a:p>
      </dsp:txBody>
      <dsp:txXfrm>
        <a:off x="2575103" y="193339"/>
        <a:ext cx="1553110" cy="2501654"/>
      </dsp:txXfrm>
    </dsp:sp>
    <dsp:sp modelId="{48F80F3C-5861-470A-A333-D480A49AA10C}">
      <dsp:nvSpPr>
        <dsp:cNvPr id="0" name=""/>
        <dsp:cNvSpPr/>
      </dsp:nvSpPr>
      <dsp:spPr>
        <a:xfrm>
          <a:off x="4315838" y="193339"/>
          <a:ext cx="2084712" cy="2501654"/>
        </a:xfrm>
        <a:prstGeom prst="roundRect">
          <a:avLst>
            <a:gd name="adj" fmla="val 5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90000"/>
            </a:lnSpc>
            <a:spcBef>
              <a:spcPct val="0"/>
            </a:spcBef>
            <a:spcAft>
              <a:spcPct val="35000"/>
            </a:spcAft>
          </a:pPr>
          <a:r>
            <a:rPr lang="en-US" sz="2400" kern="1200" dirty="0"/>
            <a:t>Posttest</a:t>
          </a:r>
        </a:p>
      </dsp:txBody>
      <dsp:txXfrm rot="16200000">
        <a:off x="3498631" y="1010546"/>
        <a:ext cx="2051356" cy="416942"/>
      </dsp:txXfrm>
    </dsp:sp>
    <dsp:sp modelId="{8330BFF5-649A-49E2-A693-C9E9AD7BC136}">
      <dsp:nvSpPr>
        <dsp:cNvPr id="0" name=""/>
        <dsp:cNvSpPr/>
      </dsp:nvSpPr>
      <dsp:spPr>
        <a:xfrm rot="5400000">
          <a:off x="4142500" y="2180866"/>
          <a:ext cx="367522" cy="312706"/>
        </a:xfrm>
        <a:prstGeom prst="flowChartExtract">
          <a:avLst/>
        </a:prstGeom>
        <a:solidFill>
          <a:schemeClr val="lt1">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6A40D6-7436-42E9-9B9A-BA03B2A58C40}">
      <dsp:nvSpPr>
        <dsp:cNvPr id="0" name=""/>
        <dsp:cNvSpPr/>
      </dsp:nvSpPr>
      <dsp:spPr>
        <a:xfrm>
          <a:off x="4732780" y="193339"/>
          <a:ext cx="1553110" cy="2501654"/>
        </a:xfrm>
        <a:prstGeom prst="rect">
          <a:avLst/>
        </a:prstGeom>
        <a:noFill/>
        <a:ln w="381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5151" rIns="0" bIns="0" numCol="1" spcCol="1270" anchor="t" anchorCtr="0">
          <a:noAutofit/>
        </a:bodyPr>
        <a:lstStyle/>
        <a:p>
          <a:pPr lvl="0" algn="l" defTabSz="844550">
            <a:lnSpc>
              <a:spcPct val="90000"/>
            </a:lnSpc>
            <a:spcBef>
              <a:spcPct val="0"/>
            </a:spcBef>
            <a:spcAft>
              <a:spcPct val="35000"/>
            </a:spcAft>
          </a:pPr>
          <a:endParaRPr lang="en-US" sz="1900" kern="1200" dirty="0"/>
        </a:p>
        <a:p>
          <a:pPr lvl="0" algn="l" defTabSz="844550">
            <a:lnSpc>
              <a:spcPct val="90000"/>
            </a:lnSpc>
            <a:spcBef>
              <a:spcPct val="0"/>
            </a:spcBef>
            <a:spcAft>
              <a:spcPct val="35000"/>
            </a:spcAft>
          </a:pPr>
          <a:r>
            <a:rPr lang="en-US" sz="1900" kern="1200" dirty="0"/>
            <a:t>Belief in Climate Change</a:t>
          </a:r>
        </a:p>
        <a:p>
          <a:pPr lvl="0" algn="l" defTabSz="844550">
            <a:lnSpc>
              <a:spcPct val="90000"/>
            </a:lnSpc>
            <a:spcBef>
              <a:spcPct val="0"/>
            </a:spcBef>
            <a:spcAft>
              <a:spcPct val="35000"/>
            </a:spcAft>
          </a:pPr>
          <a:r>
            <a:rPr lang="en-US" sz="1900" kern="1200" dirty="0"/>
            <a:t>Confidence in that belief</a:t>
          </a:r>
        </a:p>
      </dsp:txBody>
      <dsp:txXfrm>
        <a:off x="4732780" y="193339"/>
        <a:ext cx="1553110" cy="250165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0.09322</cdr:x>
      <cdr:y>0.13028</cdr:y>
    </cdr:from>
    <cdr:to>
      <cdr:x>0.1638</cdr:x>
      <cdr:y>0.20745</cdr:y>
    </cdr:to>
    <cdr:sp macro="" textlink="">
      <cdr:nvSpPr>
        <cdr:cNvPr id="2" name="TextBox 1"/>
        <cdr:cNvSpPr txBox="1"/>
      </cdr:nvSpPr>
      <cdr:spPr>
        <a:xfrm xmlns:a="http://schemas.openxmlformats.org/drawingml/2006/main">
          <a:off x="792088" y="675456"/>
          <a:ext cx="599717"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Rockwell"/>
            </a:defRPr>
          </a:lvl1pPr>
          <a:lvl2pPr marL="457200" indent="0">
            <a:defRPr sz="1100">
              <a:latin typeface="Rockwell"/>
            </a:defRPr>
          </a:lvl2pPr>
          <a:lvl3pPr marL="914400" indent="0">
            <a:defRPr sz="1100">
              <a:latin typeface="Rockwell"/>
            </a:defRPr>
          </a:lvl3pPr>
          <a:lvl4pPr marL="1371600" indent="0">
            <a:defRPr sz="1100">
              <a:latin typeface="Rockwell"/>
            </a:defRPr>
          </a:lvl4pPr>
          <a:lvl5pPr marL="1828800" indent="0">
            <a:defRPr sz="1100">
              <a:latin typeface="Rockwell"/>
            </a:defRPr>
          </a:lvl5pPr>
          <a:lvl6pPr marL="2286000" indent="0">
            <a:defRPr sz="1100">
              <a:latin typeface="Rockwell"/>
            </a:defRPr>
          </a:lvl6pPr>
          <a:lvl7pPr marL="2743200" indent="0">
            <a:defRPr sz="1100">
              <a:latin typeface="Rockwell"/>
            </a:defRPr>
          </a:lvl7pPr>
          <a:lvl8pPr marL="3200400" indent="0">
            <a:defRPr sz="1100">
              <a:latin typeface="Rockwell"/>
            </a:defRPr>
          </a:lvl8pPr>
          <a:lvl9pPr marL="3657600" indent="0">
            <a:defRPr sz="1100">
              <a:latin typeface="Rockwell"/>
            </a:defRPr>
          </a:lvl9pPr>
        </a:lstStyle>
        <a:p xmlns:a="http://schemas.openxmlformats.org/drawingml/2006/main">
          <a:r>
            <a:rPr lang="en-US" sz="2000" b="1" i="1" dirty="0" smtClean="0">
              <a:latin typeface="Arial Black" pitchFamily="34" charset="0"/>
              <a:cs typeface="Aharoni" pitchFamily="2" charset="-79"/>
            </a:rPr>
            <a:t>43</a:t>
          </a:r>
          <a:endParaRPr lang="en-CA" sz="2000" b="1" i="1" dirty="0" smtClean="0">
            <a:latin typeface="Arial Black" pitchFamily="34" charset="0"/>
            <a:cs typeface="Aharoni" pitchFamily="2" charset="-79"/>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0.09322</cdr:x>
      <cdr:y>0.13028</cdr:y>
    </cdr:from>
    <cdr:to>
      <cdr:x>0.17228</cdr:x>
      <cdr:y>0.20745</cdr:y>
    </cdr:to>
    <cdr:sp macro="" textlink="">
      <cdr:nvSpPr>
        <cdr:cNvPr id="2" name="TextBox 1"/>
        <cdr:cNvSpPr txBox="1"/>
      </cdr:nvSpPr>
      <cdr:spPr>
        <a:xfrm xmlns:a="http://schemas.openxmlformats.org/drawingml/2006/main">
          <a:off x="792088" y="675456"/>
          <a:ext cx="671725" cy="40011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en-US" sz="2000" b="1" i="1" dirty="0" smtClean="0">
              <a:latin typeface="Arial Black" pitchFamily="34" charset="0"/>
              <a:cs typeface="Aharoni" pitchFamily="2" charset="-79"/>
            </a:rPr>
            <a:t>43</a:t>
          </a:r>
          <a:endParaRPr lang="en-CA" sz="2000" b="1" i="1" dirty="0" smtClean="0">
            <a:latin typeface="Arial Black" pitchFamily="34" charset="0"/>
            <a:cs typeface="Aharoni" pitchFamily="2" charset="-79"/>
          </a:endParaRPr>
        </a:p>
      </cdr:txBody>
    </cdr:sp>
  </cdr:relSizeAnchor>
  <cdr:relSizeAnchor xmlns:cdr="http://schemas.openxmlformats.org/drawingml/2006/chartDrawing">
    <cdr:from>
      <cdr:x>0.45763</cdr:x>
      <cdr:y>0.44973</cdr:y>
    </cdr:from>
    <cdr:to>
      <cdr:x>0.53668</cdr:x>
      <cdr:y>0.5269</cdr:y>
    </cdr:to>
    <cdr:sp macro="" textlink="">
      <cdr:nvSpPr>
        <cdr:cNvPr id="3" name="TextBox 1"/>
        <cdr:cNvSpPr txBox="1"/>
      </cdr:nvSpPr>
      <cdr:spPr>
        <a:xfrm xmlns:a="http://schemas.openxmlformats.org/drawingml/2006/main">
          <a:off x="3888432" y="2331640"/>
          <a:ext cx="671725"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Rockwell"/>
            </a:defRPr>
          </a:lvl1pPr>
          <a:lvl2pPr marL="457200" indent="0">
            <a:defRPr sz="1100">
              <a:latin typeface="Rockwell"/>
            </a:defRPr>
          </a:lvl2pPr>
          <a:lvl3pPr marL="914400" indent="0">
            <a:defRPr sz="1100">
              <a:latin typeface="Rockwell"/>
            </a:defRPr>
          </a:lvl3pPr>
          <a:lvl4pPr marL="1371600" indent="0">
            <a:defRPr sz="1100">
              <a:latin typeface="Rockwell"/>
            </a:defRPr>
          </a:lvl4pPr>
          <a:lvl5pPr marL="1828800" indent="0">
            <a:defRPr sz="1100">
              <a:latin typeface="Rockwell"/>
            </a:defRPr>
          </a:lvl5pPr>
          <a:lvl6pPr marL="2286000" indent="0">
            <a:defRPr sz="1100">
              <a:latin typeface="Rockwell"/>
            </a:defRPr>
          </a:lvl6pPr>
          <a:lvl7pPr marL="2743200" indent="0">
            <a:defRPr sz="1100">
              <a:latin typeface="Rockwell"/>
            </a:defRPr>
          </a:lvl7pPr>
          <a:lvl8pPr marL="3200400" indent="0">
            <a:defRPr sz="1100">
              <a:latin typeface="Rockwell"/>
            </a:defRPr>
          </a:lvl8pPr>
          <a:lvl9pPr marL="3657600" indent="0">
            <a:defRPr sz="1100">
              <a:latin typeface="Rockwell"/>
            </a:defRPr>
          </a:lvl9pPr>
        </a:lstStyle>
        <a:p xmlns:a="http://schemas.openxmlformats.org/drawingml/2006/main">
          <a:r>
            <a:rPr lang="en-US" sz="2000" b="1" i="1" dirty="0" smtClean="0">
              <a:latin typeface="Arial Black" pitchFamily="34" charset="0"/>
              <a:cs typeface="Aharoni" pitchFamily="2" charset="-79"/>
            </a:rPr>
            <a:t>13</a:t>
          </a:r>
          <a:endParaRPr lang="en-CA" sz="2000" b="1" i="1" dirty="0" smtClean="0">
            <a:latin typeface="Arial Black" pitchFamily="34" charset="0"/>
            <a:cs typeface="Aharoni" pitchFamily="2" charset="-79"/>
          </a:endParaRPr>
        </a:p>
      </cdr:txBody>
    </cdr:sp>
  </cdr:relSizeAnchor>
  <cdr:relSizeAnchor xmlns:cdr="http://schemas.openxmlformats.org/drawingml/2006/chartDrawing">
    <cdr:from>
      <cdr:x>0.33898</cdr:x>
      <cdr:y>0.17195</cdr:y>
    </cdr:from>
    <cdr:to>
      <cdr:x>0.41804</cdr:x>
      <cdr:y>0.24912</cdr:y>
    </cdr:to>
    <cdr:sp macro="" textlink="">
      <cdr:nvSpPr>
        <cdr:cNvPr id="4" name="TextBox 1"/>
        <cdr:cNvSpPr txBox="1"/>
      </cdr:nvSpPr>
      <cdr:spPr>
        <a:xfrm xmlns:a="http://schemas.openxmlformats.org/drawingml/2006/main">
          <a:off x="2880320" y="891480"/>
          <a:ext cx="671725"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Rockwell"/>
            </a:defRPr>
          </a:lvl1pPr>
          <a:lvl2pPr marL="457200" indent="0">
            <a:defRPr sz="1100">
              <a:latin typeface="Rockwell"/>
            </a:defRPr>
          </a:lvl2pPr>
          <a:lvl3pPr marL="914400" indent="0">
            <a:defRPr sz="1100">
              <a:latin typeface="Rockwell"/>
            </a:defRPr>
          </a:lvl3pPr>
          <a:lvl4pPr marL="1371600" indent="0">
            <a:defRPr sz="1100">
              <a:latin typeface="Rockwell"/>
            </a:defRPr>
          </a:lvl4pPr>
          <a:lvl5pPr marL="1828800" indent="0">
            <a:defRPr sz="1100">
              <a:latin typeface="Rockwell"/>
            </a:defRPr>
          </a:lvl5pPr>
          <a:lvl6pPr marL="2286000" indent="0">
            <a:defRPr sz="1100">
              <a:latin typeface="Rockwell"/>
            </a:defRPr>
          </a:lvl6pPr>
          <a:lvl7pPr marL="2743200" indent="0">
            <a:defRPr sz="1100">
              <a:latin typeface="Rockwell"/>
            </a:defRPr>
          </a:lvl7pPr>
          <a:lvl8pPr marL="3200400" indent="0">
            <a:defRPr sz="1100">
              <a:latin typeface="Rockwell"/>
            </a:defRPr>
          </a:lvl8pPr>
          <a:lvl9pPr marL="3657600" indent="0">
            <a:defRPr sz="1100">
              <a:latin typeface="Rockwell"/>
            </a:defRPr>
          </a:lvl9pPr>
        </a:lstStyle>
        <a:p xmlns:a="http://schemas.openxmlformats.org/drawingml/2006/main">
          <a:r>
            <a:rPr lang="en-US" sz="2000" b="1" i="1" dirty="0" smtClean="0">
              <a:latin typeface="Arial Black" pitchFamily="34" charset="0"/>
              <a:cs typeface="Aharoni" pitchFamily="2" charset="-79"/>
            </a:rPr>
            <a:t>39</a:t>
          </a:r>
          <a:endParaRPr lang="en-CA" sz="2000" b="1" i="1" dirty="0" smtClean="0">
            <a:latin typeface="Arial Black" pitchFamily="34" charset="0"/>
            <a:cs typeface="Aharoni" pitchFamily="2" charset="-79"/>
          </a:endParaRPr>
        </a:p>
      </cdr:txBody>
    </cdr:sp>
  </cdr:relSizeAnchor>
  <cdr:relSizeAnchor xmlns:cdr="http://schemas.openxmlformats.org/drawingml/2006/chartDrawing">
    <cdr:from>
      <cdr:x>0.21186</cdr:x>
      <cdr:y>0.26917</cdr:y>
    </cdr:from>
    <cdr:to>
      <cdr:x>0.28814</cdr:x>
      <cdr:y>0.34634</cdr:y>
    </cdr:to>
    <cdr:sp macro="" textlink="">
      <cdr:nvSpPr>
        <cdr:cNvPr id="5" name="TextBox 1"/>
        <cdr:cNvSpPr txBox="1"/>
      </cdr:nvSpPr>
      <cdr:spPr>
        <a:xfrm xmlns:a="http://schemas.openxmlformats.org/drawingml/2006/main">
          <a:off x="1800200" y="1395536"/>
          <a:ext cx="648072"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Rockwell"/>
            </a:defRPr>
          </a:lvl1pPr>
          <a:lvl2pPr marL="457200" indent="0">
            <a:defRPr sz="1100">
              <a:latin typeface="Rockwell"/>
            </a:defRPr>
          </a:lvl2pPr>
          <a:lvl3pPr marL="914400" indent="0">
            <a:defRPr sz="1100">
              <a:latin typeface="Rockwell"/>
            </a:defRPr>
          </a:lvl3pPr>
          <a:lvl4pPr marL="1371600" indent="0">
            <a:defRPr sz="1100">
              <a:latin typeface="Rockwell"/>
            </a:defRPr>
          </a:lvl4pPr>
          <a:lvl5pPr marL="1828800" indent="0">
            <a:defRPr sz="1100">
              <a:latin typeface="Rockwell"/>
            </a:defRPr>
          </a:lvl5pPr>
          <a:lvl6pPr marL="2286000" indent="0">
            <a:defRPr sz="1100">
              <a:latin typeface="Rockwell"/>
            </a:defRPr>
          </a:lvl6pPr>
          <a:lvl7pPr marL="2743200" indent="0">
            <a:defRPr sz="1100">
              <a:latin typeface="Rockwell"/>
            </a:defRPr>
          </a:lvl7pPr>
          <a:lvl8pPr marL="3200400" indent="0">
            <a:defRPr sz="1100">
              <a:latin typeface="Rockwell"/>
            </a:defRPr>
          </a:lvl8pPr>
          <a:lvl9pPr marL="3657600" indent="0">
            <a:defRPr sz="1100">
              <a:latin typeface="Rockwell"/>
            </a:defRPr>
          </a:lvl9pPr>
        </a:lstStyle>
        <a:p xmlns:a="http://schemas.openxmlformats.org/drawingml/2006/main">
          <a:r>
            <a:rPr lang="en-US" sz="2000" b="1" i="1" dirty="0" smtClean="0">
              <a:latin typeface="Arial Black" pitchFamily="34" charset="0"/>
              <a:cs typeface="Aharoni" pitchFamily="2" charset="-79"/>
            </a:rPr>
            <a:t>31</a:t>
          </a:r>
          <a:endParaRPr lang="en-CA" sz="2000" b="1" i="1" dirty="0" smtClean="0">
            <a:latin typeface="Arial Black" pitchFamily="34" charset="0"/>
            <a:cs typeface="Aharoni" pitchFamily="2" charset="-79"/>
          </a:endParaRPr>
        </a:p>
      </cdr:txBody>
    </cdr:sp>
  </cdr:relSizeAnchor>
  <cdr:relSizeAnchor xmlns:cdr="http://schemas.openxmlformats.org/drawingml/2006/chartDrawing">
    <cdr:from>
      <cdr:x>0.58475</cdr:x>
      <cdr:y>0.28306</cdr:y>
    </cdr:from>
    <cdr:to>
      <cdr:x>0.6638</cdr:x>
      <cdr:y>0.36023</cdr:y>
    </cdr:to>
    <cdr:sp macro="" textlink="">
      <cdr:nvSpPr>
        <cdr:cNvPr id="6" name="TextBox 1"/>
        <cdr:cNvSpPr txBox="1"/>
      </cdr:nvSpPr>
      <cdr:spPr>
        <a:xfrm xmlns:a="http://schemas.openxmlformats.org/drawingml/2006/main">
          <a:off x="4968552" y="1467544"/>
          <a:ext cx="671725"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Rockwell"/>
            </a:defRPr>
          </a:lvl1pPr>
          <a:lvl2pPr marL="457200" indent="0">
            <a:defRPr sz="1100">
              <a:latin typeface="Rockwell"/>
            </a:defRPr>
          </a:lvl2pPr>
          <a:lvl3pPr marL="914400" indent="0">
            <a:defRPr sz="1100">
              <a:latin typeface="Rockwell"/>
            </a:defRPr>
          </a:lvl3pPr>
          <a:lvl4pPr marL="1371600" indent="0">
            <a:defRPr sz="1100">
              <a:latin typeface="Rockwell"/>
            </a:defRPr>
          </a:lvl4pPr>
          <a:lvl5pPr marL="1828800" indent="0">
            <a:defRPr sz="1100">
              <a:latin typeface="Rockwell"/>
            </a:defRPr>
          </a:lvl5pPr>
          <a:lvl6pPr marL="2286000" indent="0">
            <a:defRPr sz="1100">
              <a:latin typeface="Rockwell"/>
            </a:defRPr>
          </a:lvl6pPr>
          <a:lvl7pPr marL="2743200" indent="0">
            <a:defRPr sz="1100">
              <a:latin typeface="Rockwell"/>
            </a:defRPr>
          </a:lvl7pPr>
          <a:lvl8pPr marL="3200400" indent="0">
            <a:defRPr sz="1100">
              <a:latin typeface="Rockwell"/>
            </a:defRPr>
          </a:lvl8pPr>
          <a:lvl9pPr marL="3657600" indent="0">
            <a:defRPr sz="1100">
              <a:latin typeface="Rockwell"/>
            </a:defRPr>
          </a:lvl9pPr>
        </a:lstStyle>
        <a:p xmlns:a="http://schemas.openxmlformats.org/drawingml/2006/main">
          <a:r>
            <a:rPr lang="en-US" sz="2000" b="1" i="1" dirty="0" smtClean="0">
              <a:latin typeface="Arial Black" pitchFamily="34" charset="0"/>
              <a:cs typeface="Aharoni" pitchFamily="2" charset="-79"/>
            </a:rPr>
            <a:t>29</a:t>
          </a:r>
          <a:endParaRPr lang="en-CA" sz="2000" b="1" i="1" dirty="0" smtClean="0">
            <a:latin typeface="Arial Black" pitchFamily="34" charset="0"/>
            <a:cs typeface="Aharoni" pitchFamily="2" charset="-79"/>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6411"/>
          </a:xfrm>
          <a:prstGeom prst="rect">
            <a:avLst/>
          </a:prstGeom>
        </p:spPr>
        <p:txBody>
          <a:bodyPr vert="horz" lIns="91440" tIns="45720" rIns="91440" bIns="45720" rtlCol="0"/>
          <a:lstStyle>
            <a:lvl1pPr algn="r">
              <a:defRPr sz="1200"/>
            </a:lvl1pPr>
          </a:lstStyle>
          <a:p>
            <a:fld id="{1EC1BCF4-C8B3-4EAD-BBCB-E15AD3A0108B}" type="datetimeFigureOut">
              <a:rPr lang="en-GB" smtClean="0"/>
              <a:pPr/>
              <a:t>10/03/2017</a:t>
            </a:fld>
            <a:endParaRPr lang="en-GB"/>
          </a:p>
        </p:txBody>
      </p:sp>
      <p:sp>
        <p:nvSpPr>
          <p:cNvPr id="4" name="Footer Placeholder 3"/>
          <p:cNvSpPr>
            <a:spLocks noGrp="1"/>
          </p:cNvSpPr>
          <p:nvPr>
            <p:ph type="ftr" sz="quarter" idx="2"/>
          </p:nvPr>
        </p:nvSpPr>
        <p:spPr>
          <a:xfrm>
            <a:off x="0" y="9430091"/>
            <a:ext cx="2889938"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30091"/>
            <a:ext cx="2889938" cy="496411"/>
          </a:xfrm>
          <a:prstGeom prst="rect">
            <a:avLst/>
          </a:prstGeom>
        </p:spPr>
        <p:txBody>
          <a:bodyPr vert="horz" lIns="91440" tIns="45720" rIns="91440" bIns="45720" rtlCol="0" anchor="b"/>
          <a:lstStyle>
            <a:lvl1pPr algn="r">
              <a:defRPr sz="1200"/>
            </a:lvl1pPr>
          </a:lstStyle>
          <a:p>
            <a:fld id="{CCA46E42-438A-4659-98BC-F668DF1BFBE3}" type="slidenum">
              <a:rPr lang="en-GB" smtClean="0"/>
              <a:pPr/>
              <a:t>‹#›</a:t>
            </a:fld>
            <a:endParaRPr lang="en-GB"/>
          </a:p>
        </p:txBody>
      </p:sp>
    </p:spTree>
    <p:extLst>
      <p:ext uri="{BB962C8B-B14F-4D97-AF65-F5344CB8AC3E}">
        <p14:creationId xmlns:p14="http://schemas.microsoft.com/office/powerpoint/2010/main" val="425440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777607" y="0"/>
            <a:ext cx="2889938" cy="496411"/>
          </a:xfrm>
          <a:prstGeom prst="rect">
            <a:avLst/>
          </a:prstGeom>
        </p:spPr>
        <p:txBody>
          <a:bodyPr vert="horz" lIns="91440" tIns="45720" rIns="91440" bIns="45720" rtlCol="0"/>
          <a:lstStyle>
            <a:lvl1pPr algn="r">
              <a:defRPr sz="1200"/>
            </a:lvl1pPr>
          </a:lstStyle>
          <a:p>
            <a:fld id="{4A612881-29DB-4FEE-84CE-8783A8E572CE}" type="datetimeFigureOut">
              <a:rPr lang="en-CA" smtClean="0"/>
              <a:pPr/>
              <a:t>10/03/2017</a:t>
            </a:fld>
            <a:endParaRPr lang="en-CA"/>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66909" y="4715907"/>
            <a:ext cx="5335270" cy="4467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9430091"/>
            <a:ext cx="2889938" cy="496411"/>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777607" y="9430091"/>
            <a:ext cx="2889938" cy="496411"/>
          </a:xfrm>
          <a:prstGeom prst="rect">
            <a:avLst/>
          </a:prstGeom>
        </p:spPr>
        <p:txBody>
          <a:bodyPr vert="horz" lIns="91440" tIns="45720" rIns="91440" bIns="45720" rtlCol="0" anchor="b"/>
          <a:lstStyle>
            <a:lvl1pPr algn="r">
              <a:defRPr sz="1200"/>
            </a:lvl1pPr>
          </a:lstStyle>
          <a:p>
            <a:fld id="{E948F219-8F3D-4539-B67B-E319211D65BB}" type="slidenum">
              <a:rPr lang="en-CA" smtClean="0"/>
              <a:pPr/>
              <a:t>‹#›</a:t>
            </a:fld>
            <a:endParaRPr lang="en-CA"/>
          </a:p>
        </p:txBody>
      </p:sp>
    </p:spTree>
    <p:extLst>
      <p:ext uri="{BB962C8B-B14F-4D97-AF65-F5344CB8AC3E}">
        <p14:creationId xmlns:p14="http://schemas.microsoft.com/office/powerpoint/2010/main" val="1564674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dirty="0" smtClean="0"/>
              <a:t>I want to start with a methodological question before circling back in the paper to the theoretical –</a:t>
            </a:r>
            <a:r>
              <a:rPr lang="en-CA" sz="1200" baseline="0" dirty="0" smtClean="0"/>
              <a:t> and metaphysical! – and back to the empirical. </a:t>
            </a:r>
          </a:p>
          <a:p>
            <a:r>
              <a:rPr lang="en-CA" sz="1200" dirty="0" smtClean="0"/>
              <a:t>Start with the story –how classify this person,</a:t>
            </a:r>
            <a:r>
              <a:rPr lang="en-CA" sz="1200" baseline="0" dirty="0" smtClean="0"/>
              <a:t> so as to characterize his data in an analysis of religious people’s perspectives. </a:t>
            </a:r>
            <a:endParaRPr lang="en-CA" sz="1200" dirty="0" smtClean="0"/>
          </a:p>
          <a:p>
            <a:endParaRPr lang="en-CA" sz="1200" dirty="0" smtClean="0"/>
          </a:p>
          <a:p>
            <a:r>
              <a:rPr lang="en-CA" sz="1200" dirty="0" smtClean="0"/>
              <a:t>He was baptised in a United Methodist Church but didn’t know it, so as an adult was baptised Roman Catholic but now attends a Mennonite church, but not the </a:t>
            </a:r>
            <a:r>
              <a:rPr lang="en-CA" sz="1200" dirty="0" err="1" smtClean="0"/>
              <a:t>horse&amp;buggy</a:t>
            </a:r>
            <a:r>
              <a:rPr lang="en-CA" sz="1200" baseline="0" dirty="0" smtClean="0"/>
              <a:t>, or black-bumper-automobile kinds. </a:t>
            </a:r>
          </a:p>
          <a:p>
            <a:r>
              <a:rPr lang="en-US" sz="1200" kern="1200" baseline="0" dirty="0" smtClean="0">
                <a:solidFill>
                  <a:schemeClr val="tx1"/>
                </a:solidFill>
                <a:latin typeface="+mn-lt"/>
                <a:ea typeface="+mn-ea"/>
                <a:cs typeface="+mn-cs"/>
              </a:rPr>
              <a:t>In that Christian practice he leans toward a Marxist perspective – meaning “liberation theology” - but most colleagues find him “surprisingly orthodox” – especially, perhaps in terms of Biblical beliefs.</a:t>
            </a:r>
          </a:p>
          <a:p>
            <a:r>
              <a:rPr lang="en-US" sz="1200" kern="1200" baseline="0" dirty="0" smtClean="0">
                <a:solidFill>
                  <a:schemeClr val="tx1"/>
                </a:solidFill>
                <a:latin typeface="+mn-lt"/>
                <a:ea typeface="+mn-ea"/>
                <a:cs typeface="+mn-cs"/>
              </a:rPr>
              <a:t>He also uses Buddhist meditation techniques. </a:t>
            </a:r>
          </a:p>
          <a:p>
            <a:r>
              <a:rPr lang="en-US" sz="1200" kern="1200" baseline="0" dirty="0" smtClean="0">
                <a:solidFill>
                  <a:schemeClr val="tx1"/>
                </a:solidFill>
                <a:latin typeface="+mn-lt"/>
                <a:ea typeface="+mn-ea"/>
                <a:cs typeface="+mn-cs"/>
              </a:rPr>
              <a:t>And describes himself as having a </a:t>
            </a:r>
            <a:r>
              <a:rPr lang="en-US" sz="1200" kern="1200" baseline="0" dirty="0" err="1" smtClean="0">
                <a:solidFill>
                  <a:schemeClr val="tx1"/>
                </a:solidFill>
                <a:latin typeface="+mn-lt"/>
                <a:ea typeface="+mn-ea"/>
                <a:cs typeface="+mn-cs"/>
              </a:rPr>
              <a:t>Gaian</a:t>
            </a:r>
            <a:r>
              <a:rPr lang="en-US" sz="1200" kern="1200" baseline="0" dirty="0" smtClean="0">
                <a:solidFill>
                  <a:schemeClr val="tx1"/>
                </a:solidFill>
                <a:latin typeface="+mn-lt"/>
                <a:ea typeface="+mn-ea"/>
                <a:cs typeface="+mn-cs"/>
              </a:rPr>
              <a:t> spirituality – that is, deep ecological nature spirituality. </a:t>
            </a:r>
          </a:p>
          <a:p>
            <a:r>
              <a:rPr lang="en-US" sz="1200" kern="1200" baseline="0" dirty="0" smtClean="0">
                <a:solidFill>
                  <a:schemeClr val="tx1"/>
                </a:solidFill>
                <a:latin typeface="+mn-lt"/>
                <a:ea typeface="+mn-ea"/>
                <a:cs typeface="+mn-cs"/>
              </a:rPr>
              <a:t>And this guy has thought a lot about faith-discipline integration, he sits next to a fellow social scientist in that Mennonite church – a department chair at a large research university, who admits that the faith-discipline question is not one he has thought about. </a:t>
            </a:r>
          </a:p>
          <a:p>
            <a:r>
              <a:rPr lang="en-US" sz="1200" kern="1200" baseline="0" dirty="0" smtClean="0">
                <a:solidFill>
                  <a:schemeClr val="tx1"/>
                </a:solidFill>
                <a:latin typeface="+mn-lt"/>
                <a:ea typeface="+mn-ea"/>
                <a:cs typeface="+mn-cs"/>
              </a:rPr>
              <a:t>Both white, male, middle-class, well-educated, same exact church, similar ages.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So, how do you categorize those 2 people? </a:t>
            </a:r>
            <a:endParaRPr lang="en-CA"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948F219-8F3D-4539-B67B-E319211D65BB}" type="slidenum">
              <a:rPr lang="en-CA" smtClean="0"/>
              <a:pPr/>
              <a:t>1</a:t>
            </a:fld>
            <a:endParaRPr lang="en-CA"/>
          </a:p>
        </p:txBody>
      </p:sp>
    </p:spTree>
    <p:extLst>
      <p:ext uri="{BB962C8B-B14F-4D97-AF65-F5344CB8AC3E}">
        <p14:creationId xmlns:p14="http://schemas.microsoft.com/office/powerpoint/2010/main" val="3732338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Mick Smith Quote</a:t>
            </a:r>
            <a:endParaRPr lang="en-CA" dirty="0" smtClean="0"/>
          </a:p>
          <a:p>
            <a:endParaRPr lang="en-US" dirty="0" smtClean="0"/>
          </a:p>
          <a:p>
            <a:r>
              <a:rPr lang="en-US" dirty="0" smtClean="0"/>
              <a:t>Epistemic humility (Keith Ward)</a:t>
            </a:r>
          </a:p>
          <a:p>
            <a:pPr lvl="1"/>
            <a:r>
              <a:rPr lang="en-US" dirty="0" smtClean="0"/>
              <a:t>All is Matter (materialism)</a:t>
            </a:r>
          </a:p>
          <a:p>
            <a:pPr lvl="1"/>
            <a:r>
              <a:rPr lang="en-US" dirty="0" smtClean="0"/>
              <a:t>All is Spirit (idealism)</a:t>
            </a:r>
          </a:p>
          <a:p>
            <a:pPr lvl="1"/>
            <a:r>
              <a:rPr lang="en-US" dirty="0" smtClean="0"/>
              <a:t>Both Matter &amp; Spirit (dualism? Integration?)</a:t>
            </a:r>
          </a:p>
          <a:p>
            <a:pPr lvl="1"/>
            <a:r>
              <a:rPr lang="en-US" dirty="0" smtClean="0"/>
              <a:t>Matter generates Spirit (</a:t>
            </a:r>
            <a:r>
              <a:rPr lang="en-US" dirty="0" err="1" smtClean="0"/>
              <a:t>creatio</a:t>
            </a:r>
            <a:r>
              <a:rPr lang="en-US" dirty="0" smtClean="0"/>
              <a:t>)</a:t>
            </a:r>
          </a:p>
          <a:p>
            <a:pPr lvl="1"/>
            <a:r>
              <a:rPr lang="en-US" dirty="0" smtClean="0"/>
              <a:t>Spirit generates Matter </a:t>
            </a:r>
          </a:p>
          <a:p>
            <a:pPr lvl="1"/>
            <a:r>
              <a:rPr lang="en-US" dirty="0" smtClean="0"/>
              <a:t>Spirit &amp; Matter are the same (monism)</a:t>
            </a:r>
          </a:p>
          <a:p>
            <a:endParaRPr lang="en-US" dirty="0" smtClean="0"/>
          </a:p>
          <a:p>
            <a:endParaRPr lang="en-CA" dirty="0"/>
          </a:p>
        </p:txBody>
      </p:sp>
      <p:sp>
        <p:nvSpPr>
          <p:cNvPr id="4" name="Slide Number Placeholder 3"/>
          <p:cNvSpPr>
            <a:spLocks noGrp="1"/>
          </p:cNvSpPr>
          <p:nvPr>
            <p:ph type="sldNum" sz="quarter" idx="10"/>
          </p:nvPr>
        </p:nvSpPr>
        <p:spPr/>
        <p:txBody>
          <a:bodyPr/>
          <a:lstStyle/>
          <a:p>
            <a:fld id="{E948F219-8F3D-4539-B67B-E319211D65BB}" type="slidenum">
              <a:rPr lang="en-CA" smtClean="0"/>
              <a:pPr/>
              <a:t>19</a:t>
            </a:fld>
            <a:endParaRPr lang="en-CA"/>
          </a:p>
        </p:txBody>
      </p:sp>
    </p:spTree>
    <p:extLst>
      <p:ext uri="{BB962C8B-B14F-4D97-AF65-F5344CB8AC3E}">
        <p14:creationId xmlns:p14="http://schemas.microsoft.com/office/powerpoint/2010/main" val="2525478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among</a:t>
            </a:r>
            <a:r>
              <a:rPr lang="en-US" baseline="0" dirty="0"/>
              <a:t> this highly religious sample, belief in climate change is quite high..</a:t>
            </a:r>
            <a:endParaRPr lang="en-US" dirty="0"/>
          </a:p>
        </p:txBody>
      </p:sp>
      <p:sp>
        <p:nvSpPr>
          <p:cNvPr id="4" name="Slide Number Placeholder 3"/>
          <p:cNvSpPr>
            <a:spLocks noGrp="1"/>
          </p:cNvSpPr>
          <p:nvPr>
            <p:ph type="sldNum" sz="quarter" idx="10"/>
          </p:nvPr>
        </p:nvSpPr>
        <p:spPr/>
        <p:txBody>
          <a:bodyPr/>
          <a:lstStyle/>
          <a:p>
            <a:fld id="{B79762D7-B75F-40F8-9156-4A99BF3EB5A3}" type="slidenum">
              <a:rPr lang="en-US" smtClean="0"/>
              <a:t>20</a:t>
            </a:fld>
            <a:endParaRPr lang="en-US"/>
          </a:p>
        </p:txBody>
      </p:sp>
    </p:spTree>
    <p:extLst>
      <p:ext uri="{BB962C8B-B14F-4D97-AF65-F5344CB8AC3E}">
        <p14:creationId xmlns:p14="http://schemas.microsoft.com/office/powerpoint/2010/main" val="1979167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762D7-B75F-40F8-9156-4A99BF3EB5A3}" type="slidenum">
              <a:rPr lang="en-US" smtClean="0"/>
              <a:t>22</a:t>
            </a:fld>
            <a:endParaRPr lang="en-US"/>
          </a:p>
        </p:txBody>
      </p:sp>
    </p:spTree>
    <p:extLst>
      <p:ext uri="{BB962C8B-B14F-4D97-AF65-F5344CB8AC3E}">
        <p14:creationId xmlns:p14="http://schemas.microsoft.com/office/powerpoint/2010/main" val="2146162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fact, half of those who deny climate change also deny evolution</a:t>
            </a:r>
          </a:p>
        </p:txBody>
      </p:sp>
      <p:sp>
        <p:nvSpPr>
          <p:cNvPr id="4" name="Slide Number Placeholder 3"/>
          <p:cNvSpPr>
            <a:spLocks noGrp="1"/>
          </p:cNvSpPr>
          <p:nvPr>
            <p:ph type="sldNum" sz="quarter" idx="10"/>
          </p:nvPr>
        </p:nvSpPr>
        <p:spPr/>
        <p:txBody>
          <a:bodyPr/>
          <a:lstStyle/>
          <a:p>
            <a:fld id="{B79762D7-B75F-40F8-9156-4A99BF3EB5A3}" type="slidenum">
              <a:rPr lang="en-US" smtClean="0"/>
              <a:t>23</a:t>
            </a:fld>
            <a:endParaRPr lang="en-US"/>
          </a:p>
        </p:txBody>
      </p:sp>
    </p:spTree>
    <p:extLst>
      <p:ext uri="{BB962C8B-B14F-4D97-AF65-F5344CB8AC3E}">
        <p14:creationId xmlns:p14="http://schemas.microsoft.com/office/powerpoint/2010/main" val="3082575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post-test information only. There</a:t>
            </a:r>
            <a:r>
              <a:rPr lang="en-US" baseline="0" dirty="0"/>
              <a:t> were no responses for Not at all sure, given that these are the people who said that they believe that global warming is happening.</a:t>
            </a:r>
            <a:endParaRPr lang="en-US" dirty="0"/>
          </a:p>
        </p:txBody>
      </p:sp>
      <p:sp>
        <p:nvSpPr>
          <p:cNvPr id="4" name="Slide Number Placeholder 3"/>
          <p:cNvSpPr>
            <a:spLocks noGrp="1"/>
          </p:cNvSpPr>
          <p:nvPr>
            <p:ph type="sldNum" sz="quarter" idx="10"/>
          </p:nvPr>
        </p:nvSpPr>
        <p:spPr/>
        <p:txBody>
          <a:bodyPr/>
          <a:lstStyle/>
          <a:p>
            <a:fld id="{B79762D7-B75F-40F8-9156-4A99BF3EB5A3}" type="slidenum">
              <a:rPr lang="en-US" smtClean="0"/>
              <a:t>24</a:t>
            </a:fld>
            <a:endParaRPr lang="en-US"/>
          </a:p>
        </p:txBody>
      </p:sp>
    </p:spTree>
    <p:extLst>
      <p:ext uri="{BB962C8B-B14F-4D97-AF65-F5344CB8AC3E}">
        <p14:creationId xmlns:p14="http://schemas.microsoft.com/office/powerpoint/2010/main" val="1004534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8829E60-6C10-4305-B0E3-0AD324496B8B}" type="slidenum">
              <a:rPr lang="en-CA" smtClean="0"/>
              <a:pPr/>
              <a:t>25</a:t>
            </a:fld>
            <a:endParaRPr lang="en-CA"/>
          </a:p>
        </p:txBody>
      </p:sp>
    </p:spTree>
    <p:extLst>
      <p:ext uri="{BB962C8B-B14F-4D97-AF65-F5344CB8AC3E}">
        <p14:creationId xmlns:p14="http://schemas.microsoft.com/office/powerpoint/2010/main" val="2386728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948F219-8F3D-4539-B67B-E319211D65BB}" type="slidenum">
              <a:rPr lang="en-CA" smtClean="0"/>
              <a:pPr/>
              <a:t>2</a:t>
            </a:fld>
            <a:endParaRPr lang="en-CA"/>
          </a:p>
        </p:txBody>
      </p:sp>
    </p:spTree>
    <p:extLst>
      <p:ext uri="{BB962C8B-B14F-4D97-AF65-F5344CB8AC3E}">
        <p14:creationId xmlns:p14="http://schemas.microsoft.com/office/powerpoint/2010/main" val="2987671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Caption for chart: “There's actually less conflict between the faith and science communities than you might think. And while there has been no shortage of controversies between the two camps—with disputes about the science curriculum in US public schools a relatively current one—only 11% of Americans belong to religions that openly reject evolution or Big Bang Cosmology. Take a look at the graph below and hover over any religion to see its position on the matter or click to see more details.” http://www.huffingtonpost.com/max-tegmark/religion-and-science-distance-between-not-as-far-as-you-think_b_2664657.html</a:t>
            </a:r>
            <a:endParaRPr lang="en-CA" dirty="0"/>
          </a:p>
        </p:txBody>
      </p:sp>
      <p:sp>
        <p:nvSpPr>
          <p:cNvPr id="4" name="Slide Number Placeholder 3"/>
          <p:cNvSpPr>
            <a:spLocks noGrp="1"/>
          </p:cNvSpPr>
          <p:nvPr>
            <p:ph type="sldNum" sz="quarter" idx="10"/>
          </p:nvPr>
        </p:nvSpPr>
        <p:spPr/>
        <p:txBody>
          <a:bodyPr/>
          <a:lstStyle/>
          <a:p>
            <a:fld id="{E948F219-8F3D-4539-B67B-E319211D65BB}" type="slidenum">
              <a:rPr lang="en-CA" smtClean="0"/>
              <a:pPr/>
              <a:t>3</a:t>
            </a:fld>
            <a:endParaRPr lang="en-CA"/>
          </a:p>
        </p:txBody>
      </p:sp>
    </p:spTree>
    <p:extLst>
      <p:ext uri="{BB962C8B-B14F-4D97-AF65-F5344CB8AC3E}">
        <p14:creationId xmlns:p14="http://schemas.microsoft.com/office/powerpoint/2010/main" val="3845247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2" defTabSz="914292">
              <a:defRPr/>
            </a:pPr>
            <a:r>
              <a:rPr lang="en-US" baseline="0" dirty="0" smtClean="0"/>
              <a:t>For the background of this specific report, a few years ago there was a lady who go really excited about talking about climate change with faith traditions – including interfaith dialogue. And she started an ongoing interfaith cooperation group on Climate Change – so there were meetings that were held at the Interfaith Centre for Education and Action – but even though there was interest, this group ended up dwindling – BUT still provided a pool of diverse people interested in </a:t>
            </a:r>
            <a:r>
              <a:rPr lang="en-US" b="1" baseline="0" dirty="0" smtClean="0"/>
              <a:t>climate change in a faith-based context</a:t>
            </a:r>
          </a:p>
          <a:p>
            <a:pPr marL="0" lvl="2" defTabSz="914292">
              <a:defRPr/>
            </a:pPr>
            <a:endParaRPr lang="en-US" baseline="0" dirty="0" smtClean="0"/>
          </a:p>
          <a:p>
            <a:pPr marL="0" lvl="2" defTabSz="914292">
              <a:defRPr/>
            </a:pPr>
            <a:r>
              <a:rPr lang="en-US" baseline="0" dirty="0" smtClean="0"/>
              <a:t>Fast forward a few years…</a:t>
            </a:r>
          </a:p>
          <a:p>
            <a:pPr marL="0" lvl="2" defTabSz="914292">
              <a:defRPr/>
            </a:pPr>
            <a:endParaRPr lang="en-US" baseline="0" dirty="0" smtClean="0"/>
          </a:p>
          <a:p>
            <a:pPr marL="0" lvl="2" defTabSz="914292">
              <a:defRPr/>
            </a:pPr>
            <a:r>
              <a:rPr lang="en-US" baseline="0" dirty="0" smtClean="0"/>
              <a:t>In the Winter of 2014 I took a class Randy, called Sociology of Science and Society and we decided to do a class research project based around </a:t>
            </a:r>
            <a:r>
              <a:rPr lang="en-US" b="1" baseline="0" dirty="0" smtClean="0"/>
              <a:t>Climate Change </a:t>
            </a:r>
            <a:r>
              <a:rPr lang="en-US" b="0" i="0" baseline="0" dirty="0" smtClean="0"/>
              <a:t>and different </a:t>
            </a:r>
            <a:r>
              <a:rPr lang="en-US" b="1" i="0" baseline="0" dirty="0" smtClean="0"/>
              <a:t>faith beliefs</a:t>
            </a:r>
            <a:r>
              <a:rPr lang="en-US" b="0" i="0" u="none" baseline="0" dirty="0" smtClean="0"/>
              <a:t>.</a:t>
            </a:r>
            <a:r>
              <a:rPr lang="en-US" baseline="0" dirty="0" smtClean="0"/>
              <a:t> We interviewed </a:t>
            </a:r>
            <a:r>
              <a:rPr lang="en-US" baseline="0" dirty="0" err="1" smtClean="0"/>
              <a:t>Edmontonians</a:t>
            </a:r>
            <a:r>
              <a:rPr lang="en-US" baseline="0" dirty="0" smtClean="0"/>
              <a:t>, many of which were part of those previous Edmonton Interfaith Centre meetings.</a:t>
            </a:r>
          </a:p>
          <a:p>
            <a:pPr marL="0" lvl="2" defTabSz="914292">
              <a:defRPr/>
            </a:pPr>
            <a:endParaRPr lang="en-US" baseline="0" dirty="0" smtClean="0"/>
          </a:p>
          <a:p>
            <a:pPr marL="0" lvl="2" defTabSz="914292">
              <a:defRPr/>
            </a:pPr>
            <a:r>
              <a:rPr lang="en-US" baseline="0" dirty="0" smtClean="0"/>
              <a:t>This class project ended up with 14 interviews – as you can see – of different religious backgrounds. </a:t>
            </a:r>
          </a:p>
          <a:p>
            <a:pPr marL="0" lvl="2" defTabSz="914292">
              <a:defRPr/>
            </a:pPr>
            <a:r>
              <a:rPr lang="en-US" baseline="0" dirty="0" smtClean="0"/>
              <a:t>We used a semi-structured, “conversational” format, for the interviews</a:t>
            </a:r>
            <a:endParaRPr lang="en-US" dirty="0" smtClean="0"/>
          </a:p>
          <a:p>
            <a:pPr marL="0" lvl="2" defTabSz="914292">
              <a:defRPr/>
            </a:pPr>
            <a:endParaRPr lang="en-US" dirty="0" smtClean="0"/>
          </a:p>
          <a:p>
            <a:r>
              <a:rPr lang="en-US" baseline="0" dirty="0" smtClean="0">
                <a:solidFill>
                  <a:srgbClr val="FF0000"/>
                </a:solidFill>
              </a:rPr>
              <a:t>-Then we used Thematic analysis for the reporting</a:t>
            </a:r>
            <a:endParaRPr lang="en-US" dirty="0" smtClean="0">
              <a:solidFill>
                <a:srgbClr val="FF0000"/>
              </a:solidFill>
            </a:endParaRPr>
          </a:p>
        </p:txBody>
      </p:sp>
      <p:sp>
        <p:nvSpPr>
          <p:cNvPr id="4" name="Slide Number Placeholder 3"/>
          <p:cNvSpPr>
            <a:spLocks noGrp="1"/>
          </p:cNvSpPr>
          <p:nvPr>
            <p:ph type="sldNum" sz="quarter" idx="10"/>
          </p:nvPr>
        </p:nvSpPr>
        <p:spPr/>
        <p:txBody>
          <a:bodyPr/>
          <a:lstStyle/>
          <a:p>
            <a:fld id="{FBD8087C-41BC-4C40-B71A-CD744E3224C9}" type="slidenum">
              <a:rPr lang="en-CA" smtClean="0"/>
              <a:pPr/>
              <a:t>5</a:t>
            </a:fld>
            <a:endParaRPr lang="en-CA"/>
          </a:p>
        </p:txBody>
      </p:sp>
    </p:spTree>
    <p:extLst>
      <p:ext uri="{BB962C8B-B14F-4D97-AF65-F5344CB8AC3E}">
        <p14:creationId xmlns:p14="http://schemas.microsoft.com/office/powerpoint/2010/main" val="4003712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Interesting because what we actually see from participants is that NONE of them believed that science and religion are in conflict.</a:t>
            </a:r>
          </a:p>
          <a:p>
            <a:pPr defTabSz="914292">
              <a:defRPr/>
            </a:pPr>
            <a:r>
              <a:rPr lang="en-CA" dirty="0"/>
              <a:t>In fact, many participants’ specifically said that there is “</a:t>
            </a:r>
            <a:r>
              <a:rPr lang="en-CA" i="1" dirty="0"/>
              <a:t>no conflict, between science and religion</a:t>
            </a:r>
            <a:r>
              <a:rPr lang="en-CA" dirty="0"/>
              <a:t>” (CA2) or that “</a:t>
            </a:r>
            <a:r>
              <a:rPr lang="en-CA" i="1" dirty="0"/>
              <a:t>I don’t see science and religion to be in conflict</a:t>
            </a:r>
            <a:r>
              <a:rPr lang="en-CA" dirty="0"/>
              <a:t>” (CU6). The participants INSTEAD, found other ways to relate the two spheres.  </a:t>
            </a:r>
          </a:p>
          <a:p>
            <a:pPr defTabSz="914292">
              <a:defRPr/>
            </a:pPr>
            <a:endParaRPr lang="en-CA" dirty="0"/>
          </a:p>
          <a:p>
            <a:pPr defTabSz="914292">
              <a:defRPr/>
            </a:pPr>
            <a:r>
              <a:rPr lang="en-CA" dirty="0"/>
              <a:t>Three approaches that we identified to explain the relationship between science and religion were them as </a:t>
            </a:r>
            <a:r>
              <a:rPr lang="en-CA" i="1" dirty="0"/>
              <a:t>complementary, segregated, </a:t>
            </a:r>
            <a:r>
              <a:rPr lang="en-CA" dirty="0"/>
              <a:t>or</a:t>
            </a:r>
            <a:r>
              <a:rPr lang="en-CA" i="1" dirty="0"/>
              <a:t> intertwined</a:t>
            </a:r>
            <a:r>
              <a:rPr lang="en-CA" dirty="0"/>
              <a:t>.</a:t>
            </a:r>
          </a:p>
        </p:txBody>
      </p:sp>
      <p:sp>
        <p:nvSpPr>
          <p:cNvPr id="4" name="Slide Number Placeholder 3"/>
          <p:cNvSpPr>
            <a:spLocks noGrp="1"/>
          </p:cNvSpPr>
          <p:nvPr>
            <p:ph type="sldNum" sz="quarter" idx="10"/>
          </p:nvPr>
        </p:nvSpPr>
        <p:spPr/>
        <p:txBody>
          <a:bodyPr/>
          <a:lstStyle/>
          <a:p>
            <a:fld id="{FBD8087C-41BC-4C40-B71A-CD744E3224C9}" type="slidenum">
              <a:rPr lang="en-CA" smtClean="0"/>
              <a:pPr/>
              <a:t>6</a:t>
            </a:fld>
            <a:endParaRPr lang="en-CA"/>
          </a:p>
        </p:txBody>
      </p:sp>
    </p:spTree>
    <p:extLst>
      <p:ext uri="{BB962C8B-B14F-4D97-AF65-F5344CB8AC3E}">
        <p14:creationId xmlns:p14="http://schemas.microsoft.com/office/powerpoint/2010/main" val="562388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Interesting because what we actually see from participants is that NONE of them believed that science and religion are in conflict.</a:t>
            </a:r>
          </a:p>
          <a:p>
            <a:pPr defTabSz="914292">
              <a:defRPr/>
            </a:pPr>
            <a:r>
              <a:rPr lang="en-CA" dirty="0"/>
              <a:t>In fact, many participants’ specifically said that there is “</a:t>
            </a:r>
            <a:r>
              <a:rPr lang="en-CA" i="1" dirty="0"/>
              <a:t>no conflict, between science and religion</a:t>
            </a:r>
            <a:r>
              <a:rPr lang="en-CA" dirty="0"/>
              <a:t>” (CA2) or that “</a:t>
            </a:r>
            <a:r>
              <a:rPr lang="en-CA" i="1" dirty="0"/>
              <a:t>I don’t see science and religion to be in conflict</a:t>
            </a:r>
            <a:r>
              <a:rPr lang="en-CA" dirty="0"/>
              <a:t>” (CU6). The participants INSTEAD, found other ways to relate the two spheres.  </a:t>
            </a:r>
          </a:p>
          <a:p>
            <a:pPr defTabSz="914292">
              <a:defRPr/>
            </a:pPr>
            <a:endParaRPr lang="en-CA" dirty="0"/>
          </a:p>
          <a:p>
            <a:pPr defTabSz="914292">
              <a:defRPr/>
            </a:pPr>
            <a:r>
              <a:rPr lang="en-CA" dirty="0"/>
              <a:t>Three approaches that we identified to explain the relationship between science and religion were them as </a:t>
            </a:r>
            <a:r>
              <a:rPr lang="en-CA" i="1" dirty="0"/>
              <a:t>complementary, segregated, </a:t>
            </a:r>
            <a:r>
              <a:rPr lang="en-CA" dirty="0"/>
              <a:t>or</a:t>
            </a:r>
            <a:r>
              <a:rPr lang="en-CA" i="1" dirty="0"/>
              <a:t> intertwined</a:t>
            </a:r>
            <a:r>
              <a:rPr lang="en-CA" dirty="0"/>
              <a:t>.</a:t>
            </a:r>
          </a:p>
        </p:txBody>
      </p:sp>
      <p:sp>
        <p:nvSpPr>
          <p:cNvPr id="4" name="Slide Number Placeholder 3"/>
          <p:cNvSpPr>
            <a:spLocks noGrp="1"/>
          </p:cNvSpPr>
          <p:nvPr>
            <p:ph type="sldNum" sz="quarter" idx="10"/>
          </p:nvPr>
        </p:nvSpPr>
        <p:spPr/>
        <p:txBody>
          <a:bodyPr/>
          <a:lstStyle/>
          <a:p>
            <a:fld id="{FBD8087C-41BC-4C40-B71A-CD744E3224C9}" type="slidenum">
              <a:rPr lang="en-CA" smtClean="0"/>
              <a:pPr/>
              <a:t>7</a:t>
            </a:fld>
            <a:endParaRPr lang="en-CA"/>
          </a:p>
        </p:txBody>
      </p:sp>
    </p:spTree>
    <p:extLst>
      <p:ext uri="{BB962C8B-B14F-4D97-AF65-F5344CB8AC3E}">
        <p14:creationId xmlns:p14="http://schemas.microsoft.com/office/powerpoint/2010/main" val="562388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Participants also thought their faith had things to contribute towards correcting the </a:t>
            </a:r>
            <a:r>
              <a:rPr lang="en-CA" sz="1200" kern="1200" dirty="0" err="1" smtClean="0">
                <a:solidFill>
                  <a:schemeClr val="tx1"/>
                </a:solidFill>
                <a:effectLst/>
                <a:latin typeface="+mn-lt"/>
                <a:ea typeface="+mn-ea"/>
                <a:cs typeface="+mn-cs"/>
              </a:rPr>
              <a:t>prevelant</a:t>
            </a:r>
            <a:r>
              <a:rPr lang="en-CA" sz="1200" kern="1200" dirty="0" smtClean="0">
                <a:solidFill>
                  <a:schemeClr val="tx1"/>
                </a:solidFill>
                <a:effectLst/>
                <a:latin typeface="+mn-lt"/>
                <a:ea typeface="+mn-ea"/>
                <a:cs typeface="+mn-cs"/>
              </a:rPr>
              <a:t> ecological degradation.</a:t>
            </a:r>
          </a:p>
          <a:p>
            <a:endParaRPr lang="en-CA" dirty="0" smtClean="0">
              <a:effectLst/>
            </a:endParaRPr>
          </a:p>
          <a:p>
            <a:r>
              <a:rPr lang="en-CA" sz="1200" kern="1200" dirty="0" smtClean="0">
                <a:solidFill>
                  <a:schemeClr val="tx1"/>
                </a:solidFill>
                <a:effectLst/>
                <a:latin typeface="+mn-lt"/>
                <a:ea typeface="+mn-ea"/>
                <a:cs typeface="+mn-cs"/>
              </a:rPr>
              <a:t>While they mostly thought that lifestyles needed to change, there were some inter-religious differences. </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For this Christian Mennonite, giving up things that someone may personally desire requires a change in a person’s attitude – specifically a </a:t>
            </a:r>
            <a:r>
              <a:rPr lang="en-CA" sz="1200" kern="1200" dirty="0" err="1" smtClean="0">
                <a:solidFill>
                  <a:schemeClr val="tx1"/>
                </a:solidFill>
                <a:effectLst/>
                <a:latin typeface="+mn-lt"/>
                <a:ea typeface="+mn-ea"/>
                <a:cs typeface="+mn-cs"/>
              </a:rPr>
              <a:t>christ</a:t>
            </a:r>
            <a:r>
              <a:rPr lang="en-CA" sz="1200" kern="1200" dirty="0" smtClean="0">
                <a:solidFill>
                  <a:schemeClr val="tx1"/>
                </a:solidFill>
                <a:effectLst/>
                <a:latin typeface="+mn-lt"/>
                <a:ea typeface="+mn-ea"/>
                <a:cs typeface="+mn-cs"/>
              </a:rPr>
              <a:t>-like</a:t>
            </a:r>
            <a:r>
              <a:rPr lang="en-CA" sz="1200" kern="1200" baseline="0" dirty="0" smtClean="0">
                <a:solidFill>
                  <a:schemeClr val="tx1"/>
                </a:solidFill>
                <a:effectLst/>
                <a:latin typeface="+mn-lt"/>
                <a:ea typeface="+mn-ea"/>
                <a:cs typeface="+mn-cs"/>
              </a:rPr>
              <a:t> attitude</a:t>
            </a:r>
            <a:r>
              <a:rPr lang="en-CA" sz="1200" kern="1200" dirty="0" smtClean="0">
                <a:solidFill>
                  <a:schemeClr val="tx1"/>
                </a:solidFill>
                <a:effectLst/>
                <a:latin typeface="+mn-lt"/>
                <a:ea typeface="+mn-ea"/>
                <a:cs typeface="+mn-cs"/>
              </a:rPr>
              <a:t>, as well as a change in his or her lifestyle practices.</a:t>
            </a:r>
            <a:endParaRPr lang="en-CA" dirty="0" smtClean="0">
              <a:effectLst/>
            </a:endParaRPr>
          </a:p>
          <a:p>
            <a:r>
              <a:rPr lang="en-CA" sz="1200" kern="1200" dirty="0" smtClean="0">
                <a:solidFill>
                  <a:schemeClr val="tx1"/>
                </a:solidFill>
                <a:effectLst/>
                <a:latin typeface="+mn-lt"/>
                <a:ea typeface="+mn-ea"/>
                <a:cs typeface="+mn-cs"/>
              </a:rPr>
              <a:t>--</a:t>
            </a:r>
          </a:p>
          <a:p>
            <a:r>
              <a:rPr lang="en-CA" sz="1200" kern="1200" dirty="0" smtClean="0">
                <a:solidFill>
                  <a:schemeClr val="tx1"/>
                </a:solidFill>
                <a:effectLst/>
                <a:latin typeface="+mn-lt"/>
                <a:ea typeface="+mn-ea"/>
                <a:cs typeface="+mn-cs"/>
              </a:rPr>
              <a:t>The two participants that were part of the Buddhist faith discussed the importance of reducing attachment. Both participants explained that many lifestyles are often attached to material goods. This</a:t>
            </a:r>
            <a:r>
              <a:rPr lang="en-CA" sz="1200" kern="1200" baseline="0" dirty="0" smtClean="0">
                <a:solidFill>
                  <a:schemeClr val="tx1"/>
                </a:solidFill>
                <a:effectLst/>
                <a:latin typeface="+mn-lt"/>
                <a:ea typeface="+mn-ea"/>
                <a:cs typeface="+mn-cs"/>
              </a:rPr>
              <a:t> participant</a:t>
            </a:r>
            <a:r>
              <a:rPr lang="en-CA" sz="1200" kern="1200" dirty="0" smtClean="0">
                <a:solidFill>
                  <a:schemeClr val="tx1"/>
                </a:solidFill>
                <a:effectLst/>
                <a:latin typeface="+mn-lt"/>
                <a:ea typeface="+mn-ea"/>
                <a:cs typeface="+mn-cs"/>
              </a:rPr>
              <a:t> discussed how peoples’ negative lifestyles of greed and attachment can easily cause problems and if we lessen those attachments– which Buddhist teachings highlight – then we can come closer to solving the problems of environmental degradation, including climate change. </a:t>
            </a:r>
          </a:p>
          <a:p>
            <a:endParaRPr lang="en-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BD8087C-41BC-4C40-B71A-CD744E3224C9}" type="slidenum">
              <a:rPr lang="en-CA" smtClean="0"/>
              <a:pPr/>
              <a:t>8</a:t>
            </a:fld>
            <a:endParaRPr lang="en-CA"/>
          </a:p>
        </p:txBody>
      </p:sp>
    </p:spTree>
    <p:extLst>
      <p:ext uri="{BB962C8B-B14F-4D97-AF65-F5344CB8AC3E}">
        <p14:creationId xmlns:p14="http://schemas.microsoft.com/office/powerpoint/2010/main" val="1900733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948F219-8F3D-4539-B67B-E319211D65BB}" type="slidenum">
              <a:rPr lang="en-CA" smtClean="0"/>
              <a:pPr/>
              <a:t>11</a:t>
            </a:fld>
            <a:endParaRPr lang="en-CA"/>
          </a:p>
        </p:txBody>
      </p:sp>
    </p:spTree>
    <p:extLst>
      <p:ext uri="{BB962C8B-B14F-4D97-AF65-F5344CB8AC3E}">
        <p14:creationId xmlns:p14="http://schemas.microsoft.com/office/powerpoint/2010/main" val="4039035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000" b="1" dirty="0" smtClean="0"/>
              <a:t>As Catholic bishops, we make no independent judgment on the plausibility of "global warming." Rather, we accept the consensus findings of so many scientists </a:t>
            </a:r>
            <a:r>
              <a:rPr lang="en-CA" sz="1200" dirty="0" smtClean="0"/>
              <a:t>and the conclusions of the Intergovernmental Panel on Climate Change (IPCC) as a basis for continued research and prudent action (see the sidebar: The Science of Global Climate Change). Scientists engaged in this research consistently acknowledge the difficulties of accurate measurement and forecasting. Models of measurement evolve and vary in reliability. Researchers and advocates on all sides of the issue often have stakes in policy outcomes, as do advocates of various courses of public policy. News reports can oversimplify findings or focus on controversy rather than areas of consensus</a:t>
            </a:r>
            <a:r>
              <a:rPr lang="en-CA" dirty="0" smtClean="0"/>
              <a:t>. </a:t>
            </a:r>
            <a:r>
              <a:rPr lang="en-CA" sz="3200" b="1" dirty="0" smtClean="0"/>
              <a:t>Accordingly, interpretation of scientific data and conclusions in public discussion can be difficult and contentious matters.</a:t>
            </a:r>
          </a:p>
          <a:p>
            <a:endParaRPr lang="en-CA" dirty="0"/>
          </a:p>
        </p:txBody>
      </p:sp>
      <p:sp>
        <p:nvSpPr>
          <p:cNvPr id="4" name="Slide Number Placeholder 3"/>
          <p:cNvSpPr>
            <a:spLocks noGrp="1"/>
          </p:cNvSpPr>
          <p:nvPr>
            <p:ph type="sldNum" sz="quarter" idx="10"/>
          </p:nvPr>
        </p:nvSpPr>
        <p:spPr/>
        <p:txBody>
          <a:bodyPr/>
          <a:lstStyle/>
          <a:p>
            <a:fld id="{8D38295E-2C62-429C-870C-5C11C9E27BD4}" type="slidenum">
              <a:rPr lang="en-CA" smtClean="0"/>
              <a:pPr/>
              <a:t>13</a:t>
            </a:fld>
            <a:endParaRPr lang="en-CA"/>
          </a:p>
        </p:txBody>
      </p:sp>
    </p:spTree>
    <p:extLst>
      <p:ext uri="{BB962C8B-B14F-4D97-AF65-F5344CB8AC3E}">
        <p14:creationId xmlns:p14="http://schemas.microsoft.com/office/powerpoint/2010/main" val="1669993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93F57A22-FDF8-4002-A65E-A7A945842A7B}" type="datetime3">
              <a:rPr lang="en-CA" smtClean="0"/>
              <a:pPr/>
              <a:t>10 March 2017</a:t>
            </a:fld>
            <a:endParaRPr lang="en-CA"/>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6F8E1C4B-FC9D-44E0-96B8-ABB49AB99985}" type="slidenum">
              <a:rPr lang="en-CA" smtClean="0"/>
              <a:pPr/>
              <a:t>‹#›</a:t>
            </a:fld>
            <a:endParaRPr lang="en-CA"/>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r>
              <a:rPr lang="en-CA" smtClean="0"/>
              <a:t>Oxford 3-S&amp;R</a:t>
            </a:r>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C6513AB-16AC-4286-8F87-4261747C57FC}" type="datetime3">
              <a:rPr lang="en-CA" smtClean="0"/>
              <a:pPr/>
              <a:t>10 March 2017</a:t>
            </a:fld>
            <a:endParaRPr lang="en-CA"/>
          </a:p>
        </p:txBody>
      </p:sp>
      <p:sp>
        <p:nvSpPr>
          <p:cNvPr id="5" name="Footer Placeholder 4"/>
          <p:cNvSpPr>
            <a:spLocks noGrp="1"/>
          </p:cNvSpPr>
          <p:nvPr>
            <p:ph type="ftr" sz="quarter" idx="11"/>
          </p:nvPr>
        </p:nvSpPr>
        <p:spPr/>
        <p:txBody>
          <a:bodyPr/>
          <a:lstStyle>
            <a:extLst/>
          </a:lstStyle>
          <a:p>
            <a:r>
              <a:rPr lang="en-CA" smtClean="0"/>
              <a:t>Oxford 3-S&amp;R</a:t>
            </a:r>
            <a:endParaRPr lang="en-CA"/>
          </a:p>
        </p:txBody>
      </p:sp>
      <p:sp>
        <p:nvSpPr>
          <p:cNvPr id="6" name="Slide Number Placeholder 5"/>
          <p:cNvSpPr>
            <a:spLocks noGrp="1"/>
          </p:cNvSpPr>
          <p:nvPr>
            <p:ph type="sldNum" sz="quarter" idx="12"/>
          </p:nvPr>
        </p:nvSpPr>
        <p:spPr/>
        <p:txBody>
          <a:bodyPr/>
          <a:lstStyle>
            <a:extLst/>
          </a:lstStyle>
          <a:p>
            <a:fld id="{6F8E1C4B-FC9D-44E0-96B8-ABB49AB99985}"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38F70E4-2B91-4E30-A5D2-90E29B630498}" type="datetime3">
              <a:rPr lang="en-CA" smtClean="0"/>
              <a:pPr/>
              <a:t>10 March 2017</a:t>
            </a:fld>
            <a:endParaRPr lang="en-CA"/>
          </a:p>
        </p:txBody>
      </p:sp>
      <p:sp>
        <p:nvSpPr>
          <p:cNvPr id="5" name="Footer Placeholder 4"/>
          <p:cNvSpPr>
            <a:spLocks noGrp="1"/>
          </p:cNvSpPr>
          <p:nvPr>
            <p:ph type="ftr" sz="quarter" idx="11"/>
          </p:nvPr>
        </p:nvSpPr>
        <p:spPr/>
        <p:txBody>
          <a:bodyPr/>
          <a:lstStyle>
            <a:extLst/>
          </a:lstStyle>
          <a:p>
            <a:r>
              <a:rPr lang="en-CA" smtClean="0"/>
              <a:t>Oxford 3-S&amp;R</a:t>
            </a:r>
            <a:endParaRPr lang="en-CA"/>
          </a:p>
        </p:txBody>
      </p:sp>
      <p:sp>
        <p:nvSpPr>
          <p:cNvPr id="6" name="Slide Number Placeholder 5"/>
          <p:cNvSpPr>
            <a:spLocks noGrp="1"/>
          </p:cNvSpPr>
          <p:nvPr>
            <p:ph type="sldNum" sz="quarter" idx="12"/>
          </p:nvPr>
        </p:nvSpPr>
        <p:spPr/>
        <p:txBody>
          <a:bodyPr/>
          <a:lstStyle>
            <a:extLst/>
          </a:lstStyle>
          <a:p>
            <a:fld id="{6F8E1C4B-FC9D-44E0-96B8-ABB49AB99985}"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862490D-7EC5-463A-9B95-99BE612B9122}" type="datetime3">
              <a:rPr lang="en-CA" smtClean="0"/>
              <a:pPr/>
              <a:t>10 March 2017</a:t>
            </a:fld>
            <a:endParaRPr lang="en-CA"/>
          </a:p>
        </p:txBody>
      </p:sp>
      <p:sp>
        <p:nvSpPr>
          <p:cNvPr id="5" name="Footer Placeholder 4"/>
          <p:cNvSpPr>
            <a:spLocks noGrp="1"/>
          </p:cNvSpPr>
          <p:nvPr>
            <p:ph type="ftr" sz="quarter" idx="11"/>
          </p:nvPr>
        </p:nvSpPr>
        <p:spPr/>
        <p:txBody>
          <a:bodyPr/>
          <a:lstStyle>
            <a:extLst/>
          </a:lstStyle>
          <a:p>
            <a:r>
              <a:rPr lang="en-CA" smtClean="0"/>
              <a:t>Oxford 3-S&amp;R</a:t>
            </a:r>
            <a:endParaRPr lang="en-CA"/>
          </a:p>
        </p:txBody>
      </p:sp>
      <p:sp>
        <p:nvSpPr>
          <p:cNvPr id="6" name="Slide Number Placeholder 5"/>
          <p:cNvSpPr>
            <a:spLocks noGrp="1"/>
          </p:cNvSpPr>
          <p:nvPr>
            <p:ph type="sldNum" sz="quarter" idx="12"/>
          </p:nvPr>
        </p:nvSpPr>
        <p:spPr/>
        <p:txBody>
          <a:bodyPr/>
          <a:lstStyle>
            <a:extLst/>
          </a:lstStyle>
          <a:p>
            <a:fld id="{6F8E1C4B-FC9D-44E0-96B8-ABB49AB99985}"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2FF64631-4CA1-4E2C-993D-073FB9EB5338}" type="datetime3">
              <a:rPr lang="en-CA" smtClean="0"/>
              <a:pPr/>
              <a:t>10 March 2017</a:t>
            </a:fld>
            <a:endParaRPr lang="en-CA"/>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6F8E1C4B-FC9D-44E0-96B8-ABB49AB99985}" type="slidenum">
              <a:rPr lang="en-CA" smtClean="0"/>
              <a:pPr/>
              <a:t>‹#›</a:t>
            </a:fld>
            <a:endParaRPr lang="en-CA"/>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r>
              <a:rPr lang="en-CA" smtClean="0"/>
              <a:t>Oxford 3-S&amp;R</a:t>
            </a:r>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6196103-0A68-4DA0-A6F5-D2B535720807}" type="datetime3">
              <a:rPr lang="en-CA" smtClean="0"/>
              <a:pPr/>
              <a:t>10 March 2017</a:t>
            </a:fld>
            <a:endParaRPr lang="en-CA"/>
          </a:p>
        </p:txBody>
      </p:sp>
      <p:sp>
        <p:nvSpPr>
          <p:cNvPr id="6" name="Footer Placeholder 5"/>
          <p:cNvSpPr>
            <a:spLocks noGrp="1"/>
          </p:cNvSpPr>
          <p:nvPr>
            <p:ph type="ftr" sz="quarter" idx="11"/>
          </p:nvPr>
        </p:nvSpPr>
        <p:spPr/>
        <p:txBody>
          <a:bodyPr/>
          <a:lstStyle>
            <a:extLst/>
          </a:lstStyle>
          <a:p>
            <a:r>
              <a:rPr lang="en-CA" smtClean="0"/>
              <a:t>Oxford 3-S&amp;R</a:t>
            </a:r>
            <a:endParaRPr lang="en-CA"/>
          </a:p>
        </p:txBody>
      </p:sp>
      <p:sp>
        <p:nvSpPr>
          <p:cNvPr id="7" name="Slide Number Placeholder 6"/>
          <p:cNvSpPr>
            <a:spLocks noGrp="1"/>
          </p:cNvSpPr>
          <p:nvPr>
            <p:ph type="sldNum" sz="quarter" idx="12"/>
          </p:nvPr>
        </p:nvSpPr>
        <p:spPr>
          <a:xfrm>
            <a:off x="8641080" y="6514568"/>
            <a:ext cx="464288" cy="274320"/>
          </a:xfrm>
        </p:spPr>
        <p:txBody>
          <a:bodyPr/>
          <a:lstStyle>
            <a:extLst/>
          </a:lstStyle>
          <a:p>
            <a:fld id="{6F8E1C4B-FC9D-44E0-96B8-ABB49AB99985}" type="slidenum">
              <a:rPr lang="en-CA" smtClean="0"/>
              <a:pPr/>
              <a:t>‹#›</a:t>
            </a:fld>
            <a:endParaRPr lang="en-CA"/>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83A09E5-4282-45BB-9AEF-632E1F676D66}" type="datetime3">
              <a:rPr lang="en-CA" smtClean="0"/>
              <a:pPr/>
              <a:t>10 March 2017</a:t>
            </a:fld>
            <a:endParaRPr lang="en-CA"/>
          </a:p>
        </p:txBody>
      </p:sp>
      <p:sp>
        <p:nvSpPr>
          <p:cNvPr id="8" name="Footer Placeholder 7"/>
          <p:cNvSpPr>
            <a:spLocks noGrp="1"/>
          </p:cNvSpPr>
          <p:nvPr>
            <p:ph type="ftr" sz="quarter" idx="11"/>
          </p:nvPr>
        </p:nvSpPr>
        <p:spPr/>
        <p:txBody>
          <a:bodyPr/>
          <a:lstStyle>
            <a:extLst/>
          </a:lstStyle>
          <a:p>
            <a:r>
              <a:rPr lang="en-CA" smtClean="0"/>
              <a:t>Oxford 3-S&amp;R</a:t>
            </a:r>
            <a:endParaRPr lang="en-CA"/>
          </a:p>
        </p:txBody>
      </p:sp>
      <p:sp>
        <p:nvSpPr>
          <p:cNvPr id="9" name="Slide Number Placeholder 8"/>
          <p:cNvSpPr>
            <a:spLocks noGrp="1"/>
          </p:cNvSpPr>
          <p:nvPr>
            <p:ph type="sldNum" sz="quarter" idx="12"/>
          </p:nvPr>
        </p:nvSpPr>
        <p:spPr>
          <a:xfrm>
            <a:off x="8641080" y="6514568"/>
            <a:ext cx="464288" cy="274320"/>
          </a:xfrm>
        </p:spPr>
        <p:txBody>
          <a:bodyPr/>
          <a:lstStyle>
            <a:extLst/>
          </a:lstStyle>
          <a:p>
            <a:fld id="{6F8E1C4B-FC9D-44E0-96B8-ABB49AB99985}"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78A4441-0AA4-4208-972B-B5E3BD2132B9}" type="datetime3">
              <a:rPr lang="en-CA" smtClean="0"/>
              <a:pPr/>
              <a:t>10 March 2017</a:t>
            </a:fld>
            <a:endParaRPr lang="en-CA"/>
          </a:p>
        </p:txBody>
      </p:sp>
      <p:sp>
        <p:nvSpPr>
          <p:cNvPr id="4" name="Footer Placeholder 3"/>
          <p:cNvSpPr>
            <a:spLocks noGrp="1"/>
          </p:cNvSpPr>
          <p:nvPr>
            <p:ph type="ftr" sz="quarter" idx="11"/>
          </p:nvPr>
        </p:nvSpPr>
        <p:spPr/>
        <p:txBody>
          <a:bodyPr/>
          <a:lstStyle>
            <a:extLst/>
          </a:lstStyle>
          <a:p>
            <a:r>
              <a:rPr lang="en-CA" smtClean="0"/>
              <a:t>Oxford 3-S&amp;R</a:t>
            </a:r>
            <a:endParaRPr lang="en-CA"/>
          </a:p>
        </p:txBody>
      </p:sp>
      <p:sp>
        <p:nvSpPr>
          <p:cNvPr id="5" name="Slide Number Placeholder 4"/>
          <p:cNvSpPr>
            <a:spLocks noGrp="1"/>
          </p:cNvSpPr>
          <p:nvPr>
            <p:ph type="sldNum" sz="quarter" idx="12"/>
          </p:nvPr>
        </p:nvSpPr>
        <p:spPr/>
        <p:txBody>
          <a:bodyPr/>
          <a:lstStyle>
            <a:extLst/>
          </a:lstStyle>
          <a:p>
            <a:fld id="{6F8E1C4B-FC9D-44E0-96B8-ABB49AB99985}" type="slidenum">
              <a:rPr lang="en-CA" smtClean="0"/>
              <a:pPr/>
              <a:t>‹#›</a:t>
            </a:fld>
            <a:endParaRPr lang="en-CA"/>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F687BDF-45AE-46E4-97A8-6EDA19A26214}" type="datetime3">
              <a:rPr lang="en-CA" smtClean="0"/>
              <a:pPr/>
              <a:t>10 March 2017</a:t>
            </a:fld>
            <a:endParaRPr lang="en-CA"/>
          </a:p>
        </p:txBody>
      </p:sp>
      <p:sp>
        <p:nvSpPr>
          <p:cNvPr id="3" name="Footer Placeholder 2"/>
          <p:cNvSpPr>
            <a:spLocks noGrp="1"/>
          </p:cNvSpPr>
          <p:nvPr>
            <p:ph type="ftr" sz="quarter" idx="11"/>
          </p:nvPr>
        </p:nvSpPr>
        <p:spPr/>
        <p:txBody>
          <a:bodyPr/>
          <a:lstStyle>
            <a:extLst/>
          </a:lstStyle>
          <a:p>
            <a:r>
              <a:rPr lang="en-CA" smtClean="0"/>
              <a:t>Oxford 3-S&amp;R</a:t>
            </a:r>
            <a:endParaRPr lang="en-CA"/>
          </a:p>
        </p:txBody>
      </p:sp>
      <p:sp>
        <p:nvSpPr>
          <p:cNvPr id="4" name="Slide Number Placeholder 3"/>
          <p:cNvSpPr>
            <a:spLocks noGrp="1"/>
          </p:cNvSpPr>
          <p:nvPr>
            <p:ph type="sldNum" sz="quarter" idx="12"/>
          </p:nvPr>
        </p:nvSpPr>
        <p:spPr/>
        <p:txBody>
          <a:bodyPr/>
          <a:lstStyle>
            <a:extLst/>
          </a:lstStyle>
          <a:p>
            <a:fld id="{6F8E1C4B-FC9D-44E0-96B8-ABB49AB99985}"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094FA65E-F578-46AE-88AF-EFFA1F278C98}" type="datetime3">
              <a:rPr lang="en-CA" smtClean="0"/>
              <a:pPr/>
              <a:t>10 March 2017</a:t>
            </a:fld>
            <a:endParaRPr lang="en-CA"/>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6F8E1C4B-FC9D-44E0-96B8-ABB49AB99985}" type="slidenum">
              <a:rPr lang="en-CA" smtClean="0"/>
              <a:pPr/>
              <a:t>‹#›</a:t>
            </a:fld>
            <a:endParaRPr lang="en-CA"/>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r>
              <a:rPr lang="en-CA" smtClean="0"/>
              <a:t>Oxford 3-S&amp;R</a:t>
            </a:r>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FB35D24D-DE96-40F9-A487-2B82DE1081EB}" type="datetime3">
              <a:rPr lang="en-CA" smtClean="0"/>
              <a:pPr/>
              <a:t>10 March 2017</a:t>
            </a:fld>
            <a:endParaRPr lang="en-CA"/>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6F8E1C4B-FC9D-44E0-96B8-ABB49AB99985}" type="slidenum">
              <a:rPr lang="en-CA" smtClean="0"/>
              <a:pPr/>
              <a:t>‹#›</a:t>
            </a:fld>
            <a:endParaRPr lang="en-CA"/>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r>
              <a:rPr lang="en-CA" smtClean="0"/>
              <a:t>Oxford 3-S&amp;R</a:t>
            </a:r>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r>
              <a:rPr lang="en-CA" smtClean="0"/>
              <a:t>Oxford 3-S&amp;R</a:t>
            </a:r>
            <a:endParaRPr lang="en-CA"/>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7C04D46E-FCC0-4FB0-BE7A-177432238BCA}" type="datetime3">
              <a:rPr lang="en-CA" smtClean="0"/>
              <a:pPr/>
              <a:t>10 March 2017</a:t>
            </a:fld>
            <a:endParaRPr lang="en-CA"/>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6F8E1C4B-FC9D-44E0-96B8-ABB49AB99985}" type="slidenum">
              <a:rPr lang="en-CA" smtClean="0"/>
              <a:pPr/>
              <a:t>‹#›</a:t>
            </a:fld>
            <a:endParaRPr lang="en-CA"/>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dt="0"/>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71800" y="381001"/>
            <a:ext cx="5922034" cy="2209800"/>
          </a:xfrm>
        </p:spPr>
        <p:txBody>
          <a:bodyPr>
            <a:normAutofit fontScale="90000"/>
          </a:bodyPr>
          <a:lstStyle/>
          <a:p>
            <a:r>
              <a:rPr lang="en-CA" sz="3600" b="1" dirty="0" smtClean="0"/>
              <a:t>Climate Change</a:t>
            </a:r>
            <a:br>
              <a:rPr lang="en-CA" sz="3600" b="1" dirty="0" smtClean="0"/>
            </a:br>
            <a:r>
              <a:rPr lang="en-CA" sz="3600" b="1" dirty="0" smtClean="0"/>
              <a:t>Science </a:t>
            </a:r>
            <a:br>
              <a:rPr lang="en-CA" sz="3600" b="1" dirty="0" smtClean="0"/>
            </a:br>
            <a:r>
              <a:rPr lang="en-CA" sz="3600" b="1" dirty="0" smtClean="0"/>
              <a:t>and </a:t>
            </a:r>
            <a:br>
              <a:rPr lang="en-CA" sz="3600" b="1" dirty="0" smtClean="0"/>
            </a:br>
            <a:r>
              <a:rPr lang="en-CA" sz="3600" b="1" dirty="0" smtClean="0"/>
              <a:t>Faith</a:t>
            </a:r>
            <a:endParaRPr lang="en-CA" sz="3600" dirty="0"/>
          </a:p>
        </p:txBody>
      </p:sp>
      <p:sp>
        <p:nvSpPr>
          <p:cNvPr id="3" name="Subtitle 2"/>
          <p:cNvSpPr>
            <a:spLocks noGrp="1"/>
          </p:cNvSpPr>
          <p:nvPr>
            <p:ph type="subTitle" idx="1"/>
          </p:nvPr>
        </p:nvSpPr>
        <p:spPr>
          <a:xfrm>
            <a:off x="2123728" y="3440088"/>
            <a:ext cx="6560234" cy="3417912"/>
          </a:xfrm>
        </p:spPr>
        <p:txBody>
          <a:bodyPr>
            <a:normAutofit fontScale="85000" lnSpcReduction="20000"/>
          </a:bodyPr>
          <a:lstStyle/>
          <a:p>
            <a:endParaRPr lang="en-CA" dirty="0" smtClean="0"/>
          </a:p>
          <a:p>
            <a:r>
              <a:rPr lang="en-US" dirty="0" smtClean="0"/>
              <a:t>SCIO</a:t>
            </a:r>
          </a:p>
          <a:p>
            <a:r>
              <a:rPr lang="en-US" dirty="0" smtClean="0"/>
              <a:t>July 2016</a:t>
            </a:r>
          </a:p>
          <a:p>
            <a:r>
              <a:rPr lang="en-US" dirty="0" smtClean="0"/>
              <a:t>Oxford, UK</a:t>
            </a:r>
            <a:endParaRPr lang="en-CA" dirty="0"/>
          </a:p>
          <a:p>
            <a:endParaRPr lang="en-US" b="1" dirty="0" smtClean="0">
              <a:solidFill>
                <a:srgbClr val="002060"/>
              </a:solidFill>
            </a:endParaRPr>
          </a:p>
          <a:p>
            <a:endParaRPr lang="en-US" b="1" dirty="0" smtClean="0">
              <a:solidFill>
                <a:srgbClr val="002060"/>
              </a:solidFill>
            </a:endParaRPr>
          </a:p>
          <a:p>
            <a:r>
              <a:rPr lang="en-US" b="1" dirty="0" smtClean="0">
                <a:solidFill>
                  <a:srgbClr val="002060"/>
                </a:solidFill>
              </a:rPr>
              <a:t>Randolph Haluza-DeLay</a:t>
            </a:r>
          </a:p>
          <a:p>
            <a:r>
              <a:rPr lang="en-US" b="1" dirty="0" smtClean="0">
                <a:solidFill>
                  <a:srgbClr val="002060"/>
                </a:solidFill>
              </a:rPr>
              <a:t>Sociology </a:t>
            </a:r>
          </a:p>
          <a:p>
            <a:r>
              <a:rPr lang="en-US" b="1" dirty="0" smtClean="0">
                <a:solidFill>
                  <a:srgbClr val="002060"/>
                </a:solidFill>
              </a:rPr>
              <a:t>The King’s University</a:t>
            </a:r>
          </a:p>
          <a:p>
            <a:r>
              <a:rPr lang="en-US" b="1" dirty="0" smtClean="0">
                <a:solidFill>
                  <a:srgbClr val="002060"/>
                </a:solidFill>
              </a:rPr>
              <a:t>Edmonton, AB</a:t>
            </a:r>
          </a:p>
          <a:p>
            <a:endParaRPr lang="en-CA" b="1" dirty="0">
              <a:solidFill>
                <a:srgbClr val="002060"/>
              </a:solidFill>
            </a:endParaRPr>
          </a:p>
        </p:txBody>
      </p:sp>
      <p:pic>
        <p:nvPicPr>
          <p:cNvPr id="4" name="Picture 2" descr="C:\Users\RHD\Dropbox\Graphics-related\What the planet needs-Dalai Lama.jpg"/>
          <p:cNvPicPr>
            <a:picLocks noChangeAspect="1" noChangeArrowheads="1"/>
          </p:cNvPicPr>
          <p:nvPr/>
        </p:nvPicPr>
        <p:blipFill>
          <a:blip r:embed="rId3" cstate="print"/>
          <a:srcRect/>
          <a:stretch>
            <a:fillRect/>
          </a:stretch>
        </p:blipFill>
        <p:spPr bwMode="auto">
          <a:xfrm>
            <a:off x="251520" y="1052736"/>
            <a:ext cx="5828814" cy="410445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S2: Data-Themes</a:t>
            </a:r>
            <a:endParaRPr lang="en-CA" sz="3200" i="1" dirty="0"/>
          </a:p>
        </p:txBody>
      </p:sp>
      <p:graphicFrame>
        <p:nvGraphicFramePr>
          <p:cNvPr id="4" name="Content Placeholder 3"/>
          <p:cNvGraphicFramePr>
            <a:graphicFrameLocks noGrp="1"/>
          </p:cNvGraphicFramePr>
          <p:nvPr>
            <p:ph idx="1"/>
          </p:nvPr>
        </p:nvGraphicFramePr>
        <p:xfrm>
          <a:off x="395536" y="1673424"/>
          <a:ext cx="8496944" cy="5184576"/>
        </p:xfrm>
        <a:graphic>
          <a:graphicData uri="http://schemas.openxmlformats.org/drawingml/2006/chart">
            <c:chart xmlns:c="http://schemas.openxmlformats.org/drawingml/2006/chart" xmlns:r="http://schemas.openxmlformats.org/officeDocument/2006/relationships" r:id="rId2"/>
          </a:graphicData>
        </a:graphic>
      </p:graphicFrame>
      <p:sp>
        <p:nvSpPr>
          <p:cNvPr id="5" name="Footer Placeholder 4"/>
          <p:cNvSpPr>
            <a:spLocks noGrp="1"/>
          </p:cNvSpPr>
          <p:nvPr>
            <p:ph type="ftr" sz="quarter" idx="11"/>
          </p:nvPr>
        </p:nvSpPr>
        <p:spPr/>
        <p:txBody>
          <a:bodyPr/>
          <a:lstStyle/>
          <a:p>
            <a:r>
              <a:rPr lang="en-CA" smtClean="0"/>
              <a:t>Oxford 3-S&amp;R</a:t>
            </a:r>
            <a:endParaRPr lang="en-CA"/>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S2: Data-Themes</a:t>
            </a:r>
            <a:endParaRPr lang="en-CA" sz="3200" i="1" dirty="0"/>
          </a:p>
        </p:txBody>
      </p:sp>
      <p:graphicFrame>
        <p:nvGraphicFramePr>
          <p:cNvPr id="4" name="Content Placeholder 3"/>
          <p:cNvGraphicFramePr>
            <a:graphicFrameLocks noGrp="1"/>
          </p:cNvGraphicFramePr>
          <p:nvPr>
            <p:ph idx="1"/>
          </p:nvPr>
        </p:nvGraphicFramePr>
        <p:xfrm>
          <a:off x="395536" y="1673424"/>
          <a:ext cx="8496944" cy="5184576"/>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4"/>
          <p:cNvSpPr>
            <a:spLocks noGrp="1"/>
          </p:cNvSpPr>
          <p:nvPr>
            <p:ph type="ftr" sz="quarter" idx="11"/>
          </p:nvPr>
        </p:nvSpPr>
        <p:spPr/>
        <p:txBody>
          <a:bodyPr/>
          <a:lstStyle/>
          <a:p>
            <a:r>
              <a:rPr lang="en-CA" smtClean="0"/>
              <a:t>Oxford 3-S&amp;R</a:t>
            </a:r>
            <a:endParaRPr lang="en-CA"/>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Theme “Science”</a:t>
            </a:r>
            <a:endParaRPr lang="en-CA" dirty="0"/>
          </a:p>
        </p:txBody>
      </p:sp>
      <p:sp>
        <p:nvSpPr>
          <p:cNvPr id="3" name="Content Placeholder 2"/>
          <p:cNvSpPr>
            <a:spLocks noGrp="1"/>
          </p:cNvSpPr>
          <p:nvPr>
            <p:ph idx="1"/>
          </p:nvPr>
        </p:nvSpPr>
        <p:spPr>
          <a:xfrm>
            <a:off x="457200" y="1600200"/>
            <a:ext cx="8229600" cy="4997152"/>
          </a:xfrm>
        </p:spPr>
        <p:txBody>
          <a:bodyPr>
            <a:normAutofit fontScale="92500" lnSpcReduction="10000"/>
          </a:bodyPr>
          <a:lstStyle/>
          <a:p>
            <a:r>
              <a:rPr lang="en-US" dirty="0" smtClean="0"/>
              <a:t>Science gives facts</a:t>
            </a:r>
          </a:p>
          <a:p>
            <a:pPr lvl="1"/>
            <a:r>
              <a:rPr lang="en-US" dirty="0" smtClean="0"/>
              <a:t>(CC really only knowable through </a:t>
            </a:r>
            <a:r>
              <a:rPr lang="en-US" dirty="0" err="1" smtClean="0"/>
              <a:t>sci</a:t>
            </a:r>
            <a:r>
              <a:rPr lang="en-US" dirty="0" smtClean="0"/>
              <a:t>)</a:t>
            </a:r>
          </a:p>
          <a:p>
            <a:pPr lvl="1"/>
            <a:r>
              <a:rPr lang="en-US" dirty="0" smtClean="0"/>
              <a:t>Science predicts future</a:t>
            </a:r>
          </a:p>
          <a:p>
            <a:endParaRPr lang="en-US" dirty="0" smtClean="0"/>
          </a:p>
          <a:p>
            <a:r>
              <a:rPr lang="en-US" dirty="0" smtClean="0"/>
              <a:t>BOTH Science &amp; religion</a:t>
            </a:r>
          </a:p>
          <a:p>
            <a:pPr lvl="1"/>
            <a:r>
              <a:rPr lang="en-US" dirty="0" smtClean="0"/>
              <a:t>Both useful </a:t>
            </a:r>
            <a:r>
              <a:rPr lang="en-US" dirty="0" err="1" smtClean="0"/>
              <a:t>knowings</a:t>
            </a:r>
            <a:endParaRPr lang="en-US" dirty="0" smtClean="0"/>
          </a:p>
          <a:p>
            <a:pPr lvl="1"/>
            <a:r>
              <a:rPr lang="en-US" dirty="0" smtClean="0"/>
              <a:t>Complementary insights/contrasting explanations</a:t>
            </a:r>
          </a:p>
          <a:p>
            <a:pPr lvl="1"/>
            <a:r>
              <a:rPr lang="en-US" dirty="0" smtClean="0"/>
              <a:t>NOMA</a:t>
            </a:r>
          </a:p>
          <a:p>
            <a:endParaRPr lang="en-US" dirty="0" smtClean="0"/>
          </a:p>
          <a:p>
            <a:r>
              <a:rPr lang="en-US" dirty="0" smtClean="0"/>
              <a:t>Science is limited</a:t>
            </a:r>
          </a:p>
          <a:p>
            <a:pPr lvl="1"/>
            <a:r>
              <a:rPr lang="en-US" dirty="0" smtClean="0"/>
              <a:t>Not perfect (human institution)</a:t>
            </a:r>
          </a:p>
          <a:p>
            <a:pPr lvl="1"/>
            <a:r>
              <a:rPr lang="en-US" dirty="0" smtClean="0"/>
              <a:t>Doesn’t do ethics (N</a:t>
            </a:r>
            <a:r>
              <a:rPr lang="en-CA" dirty="0" smtClean="0"/>
              <a:t>OMA); tell us how to act</a:t>
            </a:r>
          </a:p>
          <a:p>
            <a:pPr lvl="1"/>
            <a:endParaRPr lang="en-US" dirty="0" smtClean="0"/>
          </a:p>
        </p:txBody>
      </p:sp>
      <p:sp>
        <p:nvSpPr>
          <p:cNvPr id="4" name="Footer Placeholder 3"/>
          <p:cNvSpPr>
            <a:spLocks noGrp="1"/>
          </p:cNvSpPr>
          <p:nvPr>
            <p:ph type="ftr" sz="quarter" idx="11"/>
          </p:nvPr>
        </p:nvSpPr>
        <p:spPr/>
        <p:txBody>
          <a:bodyPr/>
          <a:lstStyle/>
          <a:p>
            <a:r>
              <a:rPr lang="en-CA" smtClean="0"/>
              <a:t>Oxford 3-S&amp;R</a:t>
            </a:r>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6" end="6"/>
                                            </p:txEl>
                                          </p:spTgt>
                                        </p:tgtEl>
                                        <p:attrNameLst>
                                          <p:attrName>style.color</p:attrName>
                                        </p:attrNameLst>
                                      </p:cBhvr>
                                      <p:to>
                                        <a:schemeClr va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 science</a:t>
            </a:r>
            <a:endParaRPr lang="en-CA"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WCC: “We listened to the scientists…”</a:t>
            </a:r>
            <a:endParaRPr lang="en-CA" dirty="0" smtClean="0"/>
          </a:p>
          <a:p>
            <a:pPr marL="0" indent="0">
              <a:buNone/>
            </a:pPr>
            <a:endParaRPr lang="en-US" dirty="0" smtClean="0"/>
          </a:p>
          <a:p>
            <a:pPr marL="0" indent="0">
              <a:buNone/>
            </a:pPr>
            <a:r>
              <a:rPr lang="en-US" dirty="0" smtClean="0"/>
              <a:t>“</a:t>
            </a:r>
            <a:r>
              <a:rPr lang="en-CA" dirty="0" smtClean="0"/>
              <a:t>We recognize that we do not have special training as scientists to allow us to assess the validity of climate science. We understand that all human enterprises are fraught with pride, bias, ignorance and uncertainty.” (Southern Baptist, 2008)</a:t>
            </a:r>
          </a:p>
          <a:p>
            <a:pPr>
              <a:buNone/>
            </a:pPr>
            <a:endParaRPr lang="en-CA" dirty="0" smtClean="0"/>
          </a:p>
          <a:p>
            <a:pPr marL="0" indent="0">
              <a:buNone/>
            </a:pPr>
            <a:r>
              <a:rPr lang="en-CA" dirty="0" smtClean="0"/>
              <a:t>“As Catholic bishops, we make no independent judgment on the plausibility of "global warming.” (U.S. Catholic Bishops, 2001)</a:t>
            </a:r>
          </a:p>
        </p:txBody>
      </p:sp>
      <p:sp>
        <p:nvSpPr>
          <p:cNvPr id="4" name="Footer Placeholder 3"/>
          <p:cNvSpPr>
            <a:spLocks noGrp="1"/>
          </p:cNvSpPr>
          <p:nvPr>
            <p:ph type="ftr" sz="quarter" idx="11"/>
          </p:nvPr>
        </p:nvSpPr>
        <p:spPr/>
        <p:txBody>
          <a:bodyPr/>
          <a:lstStyle/>
          <a:p>
            <a:r>
              <a:rPr lang="en-CA" smtClean="0"/>
              <a:t>Oxford 3-S&amp;R</a:t>
            </a:r>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“Science limited”/ still, duty </a:t>
            </a:r>
            <a:br>
              <a:rPr lang="en-US" sz="3600" dirty="0" smtClean="0"/>
            </a:br>
            <a:r>
              <a:rPr lang="en-US" sz="3600" dirty="0" smtClean="0"/>
              <a:t>Southern Baptist 2008</a:t>
            </a:r>
            <a:endParaRPr lang="en-CA" sz="3600" dirty="0"/>
          </a:p>
        </p:txBody>
      </p:sp>
      <p:sp>
        <p:nvSpPr>
          <p:cNvPr id="3" name="Content Placeholder 2"/>
          <p:cNvSpPr>
            <a:spLocks noGrp="1"/>
          </p:cNvSpPr>
          <p:nvPr>
            <p:ph idx="1"/>
          </p:nvPr>
        </p:nvSpPr>
        <p:spPr/>
        <p:txBody>
          <a:bodyPr>
            <a:normAutofit fontScale="77500" lnSpcReduction="20000"/>
          </a:bodyPr>
          <a:lstStyle/>
          <a:p>
            <a:pPr marL="0" indent="0">
              <a:buNone/>
            </a:pPr>
            <a:r>
              <a:rPr lang="en-CA" sz="3500" b="1" dirty="0" smtClean="0"/>
              <a:t>Though the claims of science are neither infallible nor unanimous, they are substantial and cannot be dismissed out of hand on either scientific or theological grounds.</a:t>
            </a:r>
            <a:r>
              <a:rPr lang="en-CA" dirty="0" smtClean="0"/>
              <a:t> Therefore, in the face of intense concern and guided by the biblical principle of creation stewardship, we resolve to engage this issue without any further lingering over the basic reality of the problem or our responsibility to address it. </a:t>
            </a:r>
            <a:r>
              <a:rPr lang="en-CA" sz="3800" b="1" dirty="0" smtClean="0"/>
              <a:t>Humans must be proactive and take responsibility for our contributions to climate change-however great or small. </a:t>
            </a:r>
            <a:endParaRPr lang="en-CA" sz="3800" b="1" dirty="0"/>
          </a:p>
        </p:txBody>
      </p:sp>
      <p:sp>
        <p:nvSpPr>
          <p:cNvPr id="4" name="Footer Placeholder 3"/>
          <p:cNvSpPr>
            <a:spLocks noGrp="1"/>
          </p:cNvSpPr>
          <p:nvPr>
            <p:ph type="ftr" sz="quarter" idx="11"/>
          </p:nvPr>
        </p:nvSpPr>
        <p:spPr/>
        <p:txBody>
          <a:bodyPr/>
          <a:lstStyle/>
          <a:p>
            <a:r>
              <a:rPr lang="en-CA" smtClean="0"/>
              <a:t>Oxford 3-S&amp;R</a:t>
            </a:r>
            <a:endParaRPr lang="en-CA"/>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Both Science &amp; religion – “complementary insights”</a:t>
            </a:r>
            <a:endParaRPr lang="en-CA" sz="3600" dirty="0"/>
          </a:p>
        </p:txBody>
      </p:sp>
      <p:sp>
        <p:nvSpPr>
          <p:cNvPr id="3" name="Content Placeholder 2"/>
          <p:cNvSpPr>
            <a:spLocks noGrp="1"/>
          </p:cNvSpPr>
          <p:nvPr>
            <p:ph idx="1"/>
          </p:nvPr>
        </p:nvSpPr>
        <p:spPr>
          <a:xfrm>
            <a:off x="467544" y="1556792"/>
            <a:ext cx="8229600" cy="5040560"/>
          </a:xfrm>
        </p:spPr>
        <p:txBody>
          <a:bodyPr>
            <a:normAutofit fontScale="62500" lnSpcReduction="20000"/>
          </a:bodyPr>
          <a:lstStyle/>
          <a:p>
            <a:pPr marL="0" indent="0">
              <a:buNone/>
            </a:pPr>
            <a:r>
              <a:rPr lang="en-CA" dirty="0" smtClean="0"/>
              <a:t>“We ask that you act with due regard for the values of both religion and science” (Canadian Interfaith, 2011)</a:t>
            </a:r>
          </a:p>
          <a:p>
            <a:pPr marL="0" indent="0">
              <a:buNone/>
            </a:pPr>
            <a:endParaRPr lang="en-US" dirty="0" smtClean="0"/>
          </a:p>
          <a:p>
            <a:pPr marL="0" indent="0">
              <a:buNone/>
            </a:pPr>
            <a:r>
              <a:rPr lang="en-US" dirty="0" smtClean="0"/>
              <a:t>“</a:t>
            </a:r>
            <a:r>
              <a:rPr lang="en-CA" dirty="0" smtClean="0"/>
              <a:t>Religion and science provide complementary insights into the shaping of individual and collective life. Both impact choices and priorities” (Baha’i,2014)</a:t>
            </a:r>
          </a:p>
          <a:p>
            <a:pPr marL="0" indent="0">
              <a:buNone/>
            </a:pPr>
            <a:endParaRPr lang="en-CA" dirty="0" smtClean="0"/>
          </a:p>
          <a:p>
            <a:pPr marL="0" indent="0">
              <a:buNone/>
            </a:pPr>
            <a:r>
              <a:rPr lang="en-CA" sz="5800" b="1" dirty="0" smtClean="0"/>
              <a:t>Many scientists have concluded </a:t>
            </a:r>
            <a:r>
              <a:rPr lang="en-CA" dirty="0" smtClean="0"/>
              <a:t>that the survival of human civilization is at stake. We have reached a critical juncture in our biological and social evolution. There has never been a more important time in history to </a:t>
            </a:r>
            <a:r>
              <a:rPr lang="en-CA" sz="5100" b="1" dirty="0" smtClean="0"/>
              <a:t>bring the resources of Buddhism </a:t>
            </a:r>
            <a:r>
              <a:rPr lang="en-CA" dirty="0" smtClean="0"/>
              <a:t>to bear on behalf of all living beings. The </a:t>
            </a:r>
            <a:r>
              <a:rPr lang="en-CA" sz="5100" b="1" dirty="0" smtClean="0"/>
              <a:t>four noble truths provide </a:t>
            </a:r>
            <a:r>
              <a:rPr lang="en-CA" sz="5100" dirty="0" smtClean="0"/>
              <a:t>a framework for diagnosing .. and formulating  [a response] “ </a:t>
            </a:r>
            <a:r>
              <a:rPr lang="en-CA" dirty="0" smtClean="0"/>
              <a:t>(Buddhist 2015).</a:t>
            </a:r>
          </a:p>
        </p:txBody>
      </p:sp>
      <p:sp>
        <p:nvSpPr>
          <p:cNvPr id="4" name="Footer Placeholder 3"/>
          <p:cNvSpPr>
            <a:spLocks noGrp="1"/>
          </p:cNvSpPr>
          <p:nvPr>
            <p:ph type="ftr" sz="quarter" idx="11"/>
          </p:nvPr>
        </p:nvSpPr>
        <p:spPr/>
        <p:txBody>
          <a:bodyPr/>
          <a:lstStyle/>
          <a:p>
            <a:r>
              <a:rPr lang="en-CA" smtClean="0"/>
              <a:t>Oxford 3-S&amp;R</a:t>
            </a:r>
            <a:endParaRPr lang="en-CA"/>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Science and Religion – contrasting explanations…</a:t>
            </a:r>
            <a:endParaRPr lang="en-CA" sz="3200" dirty="0"/>
          </a:p>
        </p:txBody>
      </p:sp>
      <p:sp>
        <p:nvSpPr>
          <p:cNvPr id="3" name="Content Placeholder 2"/>
          <p:cNvSpPr>
            <a:spLocks noGrp="1"/>
          </p:cNvSpPr>
          <p:nvPr>
            <p:ph idx="1"/>
          </p:nvPr>
        </p:nvSpPr>
        <p:spPr/>
        <p:txBody>
          <a:bodyPr>
            <a:normAutofit fontScale="85000" lnSpcReduction="10000"/>
          </a:bodyPr>
          <a:lstStyle/>
          <a:p>
            <a:pPr marL="0" indent="0">
              <a:buNone/>
            </a:pPr>
            <a:r>
              <a:rPr lang="en-CA" dirty="0" smtClean="0"/>
              <a:t>The majority of the world’s climate scientists are unequivocal that on the external physical plane climate change is caused by… </a:t>
            </a:r>
            <a:r>
              <a:rPr lang="en-CA" sz="4800" b="1" u="sng" dirty="0" smtClean="0"/>
              <a:t>The Dharma informs us, however, </a:t>
            </a:r>
            <a:r>
              <a:rPr lang="en-CA" dirty="0" smtClean="0"/>
              <a:t>that craving, aversion, and delusion within the human mind are the root causes of vast human suffering…. The Dharma offers hope by teaching us that it is possible to overcome the detrimental forces of craving, aversion, and delusion. We can use the climate crisis as a catalyst… (Hindu 2015*)</a:t>
            </a:r>
            <a:endParaRPr lang="en-CA" dirty="0"/>
          </a:p>
        </p:txBody>
      </p:sp>
      <p:sp>
        <p:nvSpPr>
          <p:cNvPr id="4" name="Footer Placeholder 3"/>
          <p:cNvSpPr>
            <a:spLocks noGrp="1"/>
          </p:cNvSpPr>
          <p:nvPr>
            <p:ph type="ftr" sz="quarter" idx="11"/>
          </p:nvPr>
        </p:nvSpPr>
        <p:spPr/>
        <p:txBody>
          <a:bodyPr/>
          <a:lstStyle/>
          <a:p>
            <a:r>
              <a:rPr lang="en-CA" smtClean="0"/>
              <a:t>Oxford 3-S&amp;R</a:t>
            </a:r>
            <a:endParaRPr lang="en-CA"/>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925830" lvl="1" indent="-514350" algn="r"/>
            <a:r>
              <a:rPr lang="en-US" sz="3200" dirty="0" smtClean="0">
                <a:solidFill>
                  <a:schemeClr val="tx1"/>
                </a:solidFill>
              </a:rPr>
              <a:t>S3: Climate Communication Efficacy – survey of students @ The King’s U</a:t>
            </a:r>
          </a:p>
        </p:txBody>
      </p:sp>
      <p:sp>
        <p:nvSpPr>
          <p:cNvPr id="3" name="Content Placeholder 2"/>
          <p:cNvSpPr>
            <a:spLocks noGrp="1"/>
          </p:cNvSpPr>
          <p:nvPr>
            <p:ph idx="1"/>
          </p:nvPr>
        </p:nvSpPr>
        <p:spPr>
          <a:xfrm>
            <a:off x="457200" y="1646236"/>
            <a:ext cx="8229600" cy="4879108"/>
          </a:xfrm>
        </p:spPr>
        <p:txBody>
          <a:bodyPr>
            <a:normAutofit fontScale="85000" lnSpcReduction="10000"/>
          </a:bodyPr>
          <a:lstStyle/>
          <a:p>
            <a:r>
              <a:rPr lang="en-US" dirty="0" smtClean="0"/>
              <a:t>The King’s University student body</a:t>
            </a:r>
          </a:p>
          <a:p>
            <a:r>
              <a:rPr lang="en-US" dirty="0" smtClean="0"/>
              <a:t>Interdisciplinary Climate conference</a:t>
            </a:r>
          </a:p>
          <a:p>
            <a:r>
              <a:rPr lang="en-US" dirty="0" smtClean="0"/>
              <a:t>Pre/Post Survey  </a:t>
            </a:r>
          </a:p>
          <a:p>
            <a:r>
              <a:rPr lang="en-US" dirty="0" smtClean="0"/>
              <a:t>N=319; 90% Christian (288)</a:t>
            </a:r>
          </a:p>
          <a:p>
            <a:endParaRPr lang="en-US" dirty="0" smtClean="0"/>
          </a:p>
          <a:p>
            <a:r>
              <a:rPr lang="en-US" dirty="0" smtClean="0"/>
              <a:t>Do you think that Global Warming is happening? </a:t>
            </a:r>
            <a:endParaRPr lang="en-CA" dirty="0" smtClean="0"/>
          </a:p>
          <a:p>
            <a:pPr lvl="1"/>
            <a:r>
              <a:rPr lang="en-US" dirty="0" smtClean="0"/>
              <a:t>YES = 86.5%</a:t>
            </a:r>
          </a:p>
          <a:p>
            <a:pPr lvl="1"/>
            <a:r>
              <a:rPr lang="en-US" dirty="0" err="1" smtClean="0"/>
              <a:t>Denom</a:t>
            </a:r>
            <a:r>
              <a:rPr lang="en-US" dirty="0" smtClean="0"/>
              <a:t> NOT predictor</a:t>
            </a:r>
          </a:p>
          <a:p>
            <a:pPr lvl="1"/>
            <a:r>
              <a:rPr lang="en-US" sz="2800" dirty="0" smtClean="0">
                <a:solidFill>
                  <a:srgbClr val="FF0000"/>
                </a:solidFill>
              </a:rPr>
              <a:t>Political Ideology IS predictor </a:t>
            </a:r>
            <a:r>
              <a:rPr lang="en-US" dirty="0" smtClean="0"/>
              <a:t>(Cons = No) (p=.003)</a:t>
            </a:r>
          </a:p>
          <a:p>
            <a:pPr lvl="1"/>
            <a:r>
              <a:rPr lang="en-US" dirty="0" smtClean="0"/>
              <a:t>Yr in </a:t>
            </a:r>
            <a:r>
              <a:rPr lang="en-US" dirty="0" err="1" smtClean="0"/>
              <a:t>Prgramme</a:t>
            </a:r>
            <a:r>
              <a:rPr lang="en-US" dirty="0" smtClean="0"/>
              <a:t> – NO</a:t>
            </a:r>
          </a:p>
          <a:p>
            <a:pPr lvl="1"/>
            <a:r>
              <a:rPr lang="en-US" dirty="0" smtClean="0"/>
              <a:t>Biblical Literalism – Almost! (p=.058)</a:t>
            </a:r>
          </a:p>
          <a:p>
            <a:pPr lvl="1"/>
            <a:endParaRPr lang="en-US" dirty="0" smtClean="0"/>
          </a:p>
          <a:p>
            <a:pPr lvl="1"/>
            <a:r>
              <a:rPr lang="en-US" sz="2800" dirty="0" smtClean="0">
                <a:solidFill>
                  <a:srgbClr val="FF0000"/>
                </a:solidFill>
              </a:rPr>
              <a:t>Belief in Evolution IS predictor. (p=0.001)</a:t>
            </a:r>
            <a:endParaRPr lang="en-CA" sz="2800" dirty="0">
              <a:solidFill>
                <a:srgbClr val="FF0000"/>
              </a:solidFill>
            </a:endParaRPr>
          </a:p>
        </p:txBody>
      </p:sp>
      <p:sp>
        <p:nvSpPr>
          <p:cNvPr id="4" name="Footer Placeholder 3"/>
          <p:cNvSpPr>
            <a:spLocks noGrp="1"/>
          </p:cNvSpPr>
          <p:nvPr>
            <p:ph type="ftr" sz="quarter" idx="11"/>
          </p:nvPr>
        </p:nvSpPr>
        <p:spPr/>
        <p:txBody>
          <a:bodyPr/>
          <a:lstStyle/>
          <a:p>
            <a:r>
              <a:rPr lang="en-CA" smtClean="0"/>
              <a:t>Oxford 3-S&amp;R</a:t>
            </a:r>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edge">
                                      <p:cBhvr>
                                        <p:cTn id="7" dur="2000"/>
                                        <p:tgtEl>
                                          <p:spTgt spid="3">
                                            <p:txEl>
                                              <p:pRg st="5" end="5"/>
                                            </p:txEl>
                                          </p:spTgt>
                                        </p:tgtEl>
                                      </p:cBhvr>
                                    </p:animEffect>
                                  </p:childTnLst>
                                </p:cTn>
                              </p:par>
                              <p:par>
                                <p:cTn id="8" presetID="2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wedge">
                                      <p:cBhvr>
                                        <p:cTn id="10" dur="2000"/>
                                        <p:tgtEl>
                                          <p:spTgt spid="3">
                                            <p:txEl>
                                              <p:pRg st="6" end="6"/>
                                            </p:txEl>
                                          </p:spTgt>
                                        </p:tgtEl>
                                      </p:cBhvr>
                                    </p:animEffect>
                                  </p:childTnLst>
                                </p:cTn>
                              </p:par>
                              <p:par>
                                <p:cTn id="11" presetID="2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wedge">
                                      <p:cBhvr>
                                        <p:cTn id="13" dur="2000"/>
                                        <p:tgtEl>
                                          <p:spTgt spid="3">
                                            <p:txEl>
                                              <p:pRg st="7" end="7"/>
                                            </p:txEl>
                                          </p:spTgt>
                                        </p:tgtEl>
                                      </p:cBhvr>
                                    </p:animEffect>
                                  </p:childTnLst>
                                </p:cTn>
                              </p:par>
                              <p:par>
                                <p:cTn id="14" presetID="20" presetClass="entr" presetSubtype="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wedge">
                                      <p:cBhvr>
                                        <p:cTn id="16" dur="2000"/>
                                        <p:tgtEl>
                                          <p:spTgt spid="3">
                                            <p:txEl>
                                              <p:pRg st="8" end="8"/>
                                            </p:txEl>
                                          </p:spTgt>
                                        </p:tgtEl>
                                      </p:cBhvr>
                                    </p:animEffect>
                                  </p:childTnLst>
                                </p:cTn>
                              </p:par>
                              <p:par>
                                <p:cTn id="17" presetID="20"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Effect transition="in" filter="wedge">
                                      <p:cBhvr>
                                        <p:cTn id="19" dur="2000"/>
                                        <p:tgtEl>
                                          <p:spTgt spid="3">
                                            <p:txEl>
                                              <p:pRg st="9" end="9"/>
                                            </p:txEl>
                                          </p:spTgt>
                                        </p:tgtEl>
                                      </p:cBhvr>
                                    </p:animEffect>
                                  </p:childTnLst>
                                </p:cTn>
                              </p:par>
                              <p:par>
                                <p:cTn id="20" presetID="20" presetClass="entr" presetSubtype="0" fill="hold" nodeType="with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wedge">
                                      <p:cBhvr>
                                        <p:cTn id="22" dur="2000"/>
                                        <p:tgtEl>
                                          <p:spTgt spid="3">
                                            <p:txEl>
                                              <p:pRg st="1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7" presetClass="entr" presetSubtype="0" fill="hold" nodeType="clickEffect">
                                  <p:stCondLst>
                                    <p:cond delay="0"/>
                                  </p:stCondLst>
                                  <p:iterate type="lt">
                                    <p:tmPct val="50000"/>
                                  </p:iterate>
                                  <p:childTnLst>
                                    <p:set>
                                      <p:cBhvr>
                                        <p:cTn id="26" dur="1" fill="hold">
                                          <p:stCondLst>
                                            <p:cond delay="0"/>
                                          </p:stCondLst>
                                        </p:cTn>
                                        <p:tgtEl>
                                          <p:spTgt spid="3">
                                            <p:txEl>
                                              <p:pRg st="12" end="12"/>
                                            </p:txEl>
                                          </p:spTgt>
                                        </p:tgtEl>
                                        <p:attrNameLst>
                                          <p:attrName>style.visibility</p:attrName>
                                        </p:attrNameLst>
                                      </p:cBhvr>
                                      <p:to>
                                        <p:strVal val="visible"/>
                                      </p:to>
                                    </p:set>
                                    <p:anim calcmode="discrete" valueType="clr">
                                      <p:cBhvr override="childStyle">
                                        <p:cTn id="27" dur="80"/>
                                        <p:tgtEl>
                                          <p:spTgt spid="3">
                                            <p:txEl>
                                              <p:pRg st="12" end="1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3">
                                            <p:txEl>
                                              <p:pRg st="12" end="12"/>
                                            </p:txEl>
                                          </p:spTgt>
                                        </p:tgtEl>
                                        <p:attrNameLst>
                                          <p:attrName>fillcolor</p:attrName>
                                        </p:attrNameLst>
                                      </p:cBhvr>
                                      <p:tavLst>
                                        <p:tav tm="0">
                                          <p:val>
                                            <p:clrVal>
                                              <a:schemeClr val="accent2"/>
                                            </p:clrVal>
                                          </p:val>
                                        </p:tav>
                                        <p:tav tm="50000">
                                          <p:val>
                                            <p:clrVal>
                                              <a:schemeClr val="hlink"/>
                                            </p:clrVal>
                                          </p:val>
                                        </p:tav>
                                      </p:tavLst>
                                    </p:anim>
                                    <p:set>
                                      <p:cBhvr>
                                        <p:cTn id="29" dur="80"/>
                                        <p:tgtEl>
                                          <p:spTgt spid="3">
                                            <p:txEl>
                                              <p:pRg st="12" end="1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613" y="1160797"/>
            <a:ext cx="6400800" cy="1130300"/>
          </a:xfrm>
        </p:spPr>
        <p:txBody>
          <a:bodyPr>
            <a:normAutofit fontScale="90000"/>
          </a:bodyPr>
          <a:lstStyle/>
          <a:p>
            <a:r>
              <a:rPr lang="en-US" dirty="0"/>
              <a:t>Communicating climate change</a:t>
            </a:r>
          </a:p>
        </p:txBody>
      </p:sp>
      <p:graphicFrame>
        <p:nvGraphicFramePr>
          <p:cNvPr id="4" name="Content Placeholder 3"/>
          <p:cNvGraphicFramePr>
            <a:graphicFrameLocks noGrp="1"/>
          </p:cNvGraphicFramePr>
          <p:nvPr>
            <p:ph idx="1"/>
            <p:extLst/>
          </p:nvPr>
        </p:nvGraphicFramePr>
        <p:xfrm>
          <a:off x="1320546" y="2395909"/>
          <a:ext cx="6401035" cy="2888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5"/>
          <p:cNvSpPr/>
          <p:nvPr/>
        </p:nvSpPr>
        <p:spPr>
          <a:xfrm>
            <a:off x="923389" y="2500722"/>
            <a:ext cx="2635624" cy="288833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63154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Reflections</a:t>
            </a:r>
            <a:endParaRPr lang="en-CA" dirty="0"/>
          </a:p>
        </p:txBody>
      </p:sp>
      <p:sp>
        <p:nvSpPr>
          <p:cNvPr id="3" name="Content Placeholder 2"/>
          <p:cNvSpPr>
            <a:spLocks noGrp="1"/>
          </p:cNvSpPr>
          <p:nvPr>
            <p:ph idx="1"/>
          </p:nvPr>
        </p:nvSpPr>
        <p:spPr>
          <a:xfrm>
            <a:off x="323528" y="1340768"/>
            <a:ext cx="8373616" cy="5517232"/>
          </a:xfrm>
        </p:spPr>
        <p:txBody>
          <a:bodyPr>
            <a:normAutofit fontScale="55000" lnSpcReduction="20000"/>
          </a:bodyPr>
          <a:lstStyle/>
          <a:p>
            <a:r>
              <a:rPr lang="en-US" sz="3300" dirty="0" smtClean="0"/>
              <a:t>S &amp; R debate is popular narrative	CC &amp; R  similarly narrow in popular /media </a:t>
            </a:r>
          </a:p>
          <a:p>
            <a:endParaRPr lang="en-US" sz="3300" dirty="0" smtClean="0"/>
          </a:p>
          <a:p>
            <a:r>
              <a:rPr lang="en-US" sz="3300" dirty="0" smtClean="0"/>
              <a:t>Sociology of Science:</a:t>
            </a:r>
          </a:p>
          <a:p>
            <a:pPr lvl="1"/>
            <a:r>
              <a:rPr lang="en-US" sz="3300" dirty="0" smtClean="0"/>
              <a:t>Theory-dependence		Epistemic Authority</a:t>
            </a:r>
          </a:p>
          <a:p>
            <a:endParaRPr lang="en-US" sz="3300" dirty="0" smtClean="0"/>
          </a:p>
          <a:p>
            <a:r>
              <a:rPr lang="en-US" sz="3300" dirty="0" smtClean="0"/>
              <a:t>Sociology of Religion-study religion in its complexity</a:t>
            </a:r>
          </a:p>
          <a:p>
            <a:pPr lvl="1"/>
            <a:r>
              <a:rPr lang="en-US" sz="3300" dirty="0" smtClean="0"/>
              <a:t>Way of life </a:t>
            </a:r>
            <a:r>
              <a:rPr lang="en-US" sz="3300" dirty="0" err="1" smtClean="0"/>
              <a:t>vs</a:t>
            </a:r>
            <a:r>
              <a:rPr lang="en-US" sz="3300" dirty="0" smtClean="0"/>
              <a:t> beliefs		CONTEXT! Social Practices matter!</a:t>
            </a:r>
          </a:p>
          <a:p>
            <a:endParaRPr lang="en-US" sz="3300" dirty="0" smtClean="0"/>
          </a:p>
          <a:p>
            <a:r>
              <a:rPr lang="en-US" sz="3300" dirty="0" smtClean="0"/>
              <a:t>Peter Harrison: “theological controversies waged by means of science”</a:t>
            </a:r>
          </a:p>
          <a:p>
            <a:endParaRPr lang="en-US" sz="3300" dirty="0" smtClean="0"/>
          </a:p>
          <a:p>
            <a:r>
              <a:rPr lang="en-US" sz="3300" dirty="0" smtClean="0"/>
              <a:t>Epistemic Humility:  Competing notions of “the real”</a:t>
            </a:r>
          </a:p>
          <a:p>
            <a:pPr lvl="1"/>
            <a:r>
              <a:rPr lang="en-US" sz="3300" dirty="0" smtClean="0"/>
              <a:t>Contra reductive naturalism</a:t>
            </a:r>
          </a:p>
          <a:p>
            <a:pPr lvl="1"/>
            <a:endParaRPr lang="en-US" sz="3300" dirty="0" smtClean="0"/>
          </a:p>
          <a:p>
            <a:r>
              <a:rPr lang="en-US" sz="3300" dirty="0" smtClean="0"/>
              <a:t>Methodological Advice  (Research / Dialogue)</a:t>
            </a:r>
          </a:p>
          <a:p>
            <a:pPr marL="925830" lvl="1" indent="-514350">
              <a:buFont typeface="+mj-lt"/>
              <a:buAutoNum type="arabicPeriod"/>
            </a:pPr>
            <a:r>
              <a:rPr lang="en-US" sz="3300" dirty="0" smtClean="0"/>
              <a:t>Hypothesize common ground; develop arguments treading that ground (Katherine </a:t>
            </a:r>
            <a:r>
              <a:rPr lang="en-US" sz="3300" dirty="0" err="1" smtClean="0"/>
              <a:t>Hayhoe</a:t>
            </a:r>
            <a:r>
              <a:rPr lang="en-US" sz="3300" dirty="0" smtClean="0"/>
              <a:t> – common values)</a:t>
            </a:r>
          </a:p>
          <a:p>
            <a:pPr marL="925830" lvl="1" indent="-514350">
              <a:buFont typeface="+mj-lt"/>
              <a:buAutoNum type="arabicPeriod"/>
            </a:pPr>
            <a:r>
              <a:rPr lang="en-US" sz="3300" dirty="0" smtClean="0"/>
              <a:t>At some point, lose traction… </a:t>
            </a:r>
          </a:p>
          <a:p>
            <a:pPr marL="925830" lvl="1" indent="-514350">
              <a:buFont typeface="+mj-lt"/>
              <a:buAutoNum type="arabicPeriod"/>
            </a:pPr>
            <a:r>
              <a:rPr lang="en-US" sz="3300" dirty="0" smtClean="0"/>
              <a:t>Note where. Agreement on explanation of WHY. (e.g., not a total rejection of Science)</a:t>
            </a:r>
          </a:p>
          <a:p>
            <a:pPr marL="925830" lvl="1" indent="-514350">
              <a:buFont typeface="+mj-lt"/>
              <a:buAutoNum type="arabicPeriod"/>
            </a:pPr>
            <a:r>
              <a:rPr lang="en-US" sz="3300" dirty="0" smtClean="0"/>
              <a:t>Be honest about incommensurability.</a:t>
            </a:r>
          </a:p>
          <a:p>
            <a:pPr marL="925830" lvl="1" indent="-514350">
              <a:buFont typeface="+mj-lt"/>
              <a:buAutoNum type="arabicPeriod"/>
            </a:pPr>
            <a:endParaRPr lang="en-US" dirty="0" smtClean="0"/>
          </a:p>
          <a:p>
            <a:endParaRPr lang="en-US" dirty="0" smtClean="0"/>
          </a:p>
        </p:txBody>
      </p:sp>
      <p:sp>
        <p:nvSpPr>
          <p:cNvPr id="5" name="TextBox 4"/>
          <p:cNvSpPr txBox="1"/>
          <p:nvPr/>
        </p:nvSpPr>
        <p:spPr>
          <a:xfrm>
            <a:off x="7080615" y="2564904"/>
            <a:ext cx="184731" cy="369332"/>
          </a:xfrm>
          <a:prstGeom prst="rect">
            <a:avLst/>
          </a:prstGeom>
          <a:noFill/>
        </p:spPr>
        <p:txBody>
          <a:bodyPr wrap="none" rtlCol="0">
            <a:spAutoFit/>
          </a:bodyPr>
          <a:lstStyle/>
          <a:p>
            <a:endParaRPr lang="en-CA" dirty="0"/>
          </a:p>
        </p:txBody>
      </p:sp>
      <p:sp>
        <p:nvSpPr>
          <p:cNvPr id="6" name="Footer Placeholder 5"/>
          <p:cNvSpPr>
            <a:spLocks noGrp="1"/>
          </p:cNvSpPr>
          <p:nvPr>
            <p:ph type="ftr" sz="quarter" idx="11"/>
          </p:nvPr>
        </p:nvSpPr>
        <p:spPr/>
        <p:txBody>
          <a:bodyPr/>
          <a:lstStyle/>
          <a:p>
            <a:r>
              <a:rPr lang="en-CA" smtClean="0"/>
              <a:t>Oxford 3-S&amp;R</a:t>
            </a:r>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4" end="1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5" end="1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6" end="1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Limited Review of Lit</a:t>
            </a:r>
            <a:endParaRPr lang="en-CA" dirty="0"/>
          </a:p>
        </p:txBody>
      </p:sp>
      <p:sp>
        <p:nvSpPr>
          <p:cNvPr id="3" name="Content Placeholder 2"/>
          <p:cNvSpPr>
            <a:spLocks noGrp="1"/>
          </p:cNvSpPr>
          <p:nvPr>
            <p:ph idx="1"/>
          </p:nvPr>
        </p:nvSpPr>
        <p:spPr/>
        <p:txBody>
          <a:bodyPr/>
          <a:lstStyle/>
          <a:p>
            <a:endParaRPr lang="en-CA" dirty="0"/>
          </a:p>
        </p:txBody>
      </p:sp>
      <p:pic>
        <p:nvPicPr>
          <p:cNvPr id="3074" name="Picture 2" descr="http://www.pewinternet.org/files/2015/10/PI_2015-10-22_religion-and-science_0-02.png"/>
          <p:cNvPicPr>
            <a:picLocks noChangeAspect="1" noChangeArrowheads="1"/>
          </p:cNvPicPr>
          <p:nvPr/>
        </p:nvPicPr>
        <p:blipFill>
          <a:blip r:embed="rId3" cstate="print"/>
          <a:srcRect/>
          <a:stretch>
            <a:fillRect/>
          </a:stretch>
        </p:blipFill>
        <p:spPr bwMode="auto">
          <a:xfrm>
            <a:off x="1475655" y="2132856"/>
            <a:ext cx="6979237" cy="4104456"/>
          </a:xfrm>
          <a:prstGeom prst="rect">
            <a:avLst/>
          </a:prstGeom>
          <a:noFill/>
        </p:spPr>
      </p:pic>
      <p:sp>
        <p:nvSpPr>
          <p:cNvPr id="5" name="Footer Placeholder 4"/>
          <p:cNvSpPr>
            <a:spLocks noGrp="1"/>
          </p:cNvSpPr>
          <p:nvPr>
            <p:ph type="ftr" sz="quarter" idx="11"/>
          </p:nvPr>
        </p:nvSpPr>
        <p:spPr/>
        <p:txBody>
          <a:bodyPr/>
          <a:lstStyle/>
          <a:p>
            <a:r>
              <a:rPr lang="en-CA" smtClean="0"/>
              <a:t>Oxford 3-S&amp;R</a:t>
            </a:r>
            <a:endParaRPr lang="en-CA"/>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613" y="1160797"/>
            <a:ext cx="6400800" cy="1130300"/>
          </a:xfrm>
        </p:spPr>
        <p:txBody>
          <a:bodyPr>
            <a:normAutofit fontScale="90000"/>
          </a:bodyPr>
          <a:lstStyle/>
          <a:p>
            <a:r>
              <a:rPr lang="en-US" dirty="0"/>
              <a:t>Pretest: Belief in climate change</a:t>
            </a:r>
          </a:p>
        </p:txBody>
      </p:sp>
      <p:pic>
        <p:nvPicPr>
          <p:cNvPr id="4" name="Content Placeholder 3"/>
          <p:cNvPicPr>
            <a:picLocks noGrp="1" noChangeAspect="1"/>
          </p:cNvPicPr>
          <p:nvPr>
            <p:ph idx="1"/>
          </p:nvPr>
        </p:nvPicPr>
        <p:blipFill rotWithShape="1">
          <a:blip r:embed="rId3"/>
          <a:srcRect l="18585" t="12131" r="24247" b="49676"/>
          <a:stretch/>
        </p:blipFill>
        <p:spPr>
          <a:xfrm>
            <a:off x="833719" y="2291097"/>
            <a:ext cx="7746215" cy="2909553"/>
          </a:xfrm>
          <a:prstGeom prst="rect">
            <a:avLst/>
          </a:prstGeom>
        </p:spPr>
      </p:pic>
    </p:spTree>
    <p:extLst>
      <p:ext uri="{BB962C8B-B14F-4D97-AF65-F5344CB8AC3E}">
        <p14:creationId xmlns:p14="http://schemas.microsoft.com/office/powerpoint/2010/main" val="4209595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248" y="1271738"/>
            <a:ext cx="3505152" cy="1458018"/>
          </a:xfrm>
        </p:spPr>
        <p:txBody>
          <a:bodyPr>
            <a:normAutofit fontScale="90000"/>
          </a:bodyPr>
          <a:lstStyle/>
          <a:p>
            <a:r>
              <a:rPr lang="en-US" dirty="0"/>
              <a:t>If you believe Climate change is happening…</a:t>
            </a:r>
          </a:p>
        </p:txBody>
      </p:sp>
      <p:sp>
        <p:nvSpPr>
          <p:cNvPr id="6" name="Content Placeholder 5"/>
          <p:cNvSpPr>
            <a:spLocks noGrp="1"/>
          </p:cNvSpPr>
          <p:nvPr>
            <p:ph idx="1"/>
          </p:nvPr>
        </p:nvSpPr>
        <p:spPr>
          <a:xfrm>
            <a:off x="358613" y="2496844"/>
            <a:ext cx="6400800" cy="2711450"/>
          </a:xfrm>
        </p:spPr>
        <p:txBody>
          <a:bodyPr/>
          <a:lstStyle/>
          <a:p>
            <a:endParaRPr lang="en-US" dirty="0"/>
          </a:p>
        </p:txBody>
      </p:sp>
      <p:pic>
        <p:nvPicPr>
          <p:cNvPr id="7" name="Picture 6"/>
          <p:cNvPicPr>
            <a:picLocks noChangeAspect="1"/>
          </p:cNvPicPr>
          <p:nvPr/>
        </p:nvPicPr>
        <p:blipFill rotWithShape="1">
          <a:blip r:embed="rId2"/>
          <a:srcRect l="18897" t="52163" r="25269" b="5880"/>
          <a:stretch/>
        </p:blipFill>
        <p:spPr>
          <a:xfrm>
            <a:off x="3702400" y="995684"/>
            <a:ext cx="5424336" cy="2291735"/>
          </a:xfrm>
          <a:prstGeom prst="rect">
            <a:avLst/>
          </a:prstGeom>
        </p:spPr>
      </p:pic>
      <p:pic>
        <p:nvPicPr>
          <p:cNvPr id="8" name="Picture 7"/>
          <p:cNvPicPr>
            <a:picLocks noChangeAspect="1"/>
          </p:cNvPicPr>
          <p:nvPr/>
        </p:nvPicPr>
        <p:blipFill rotWithShape="1">
          <a:blip r:embed="rId3"/>
          <a:srcRect l="18971" t="43572" r="26078" b="17893"/>
          <a:stretch/>
        </p:blipFill>
        <p:spPr>
          <a:xfrm>
            <a:off x="358613" y="3465014"/>
            <a:ext cx="5527761" cy="2179389"/>
          </a:xfrm>
          <a:prstGeom prst="rect">
            <a:avLst/>
          </a:prstGeom>
        </p:spPr>
      </p:pic>
      <p:sp>
        <p:nvSpPr>
          <p:cNvPr id="9" name="Title 1"/>
          <p:cNvSpPr txBox="1">
            <a:spLocks/>
          </p:cNvSpPr>
          <p:nvPr/>
        </p:nvSpPr>
        <p:spPr>
          <a:xfrm>
            <a:off x="5887654" y="4077994"/>
            <a:ext cx="3256346" cy="1130300"/>
          </a:xfrm>
          <a:prstGeom prst="rect">
            <a:avLst/>
          </a:prstGeom>
          <a:effectLst/>
        </p:spPr>
        <p:txBody>
          <a:bodyPr vert="horz" lIns="68580" tIns="34290" rIns="68580" bIns="3429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700" dirty="0"/>
              <a:t>If you believe it isn’t…</a:t>
            </a:r>
          </a:p>
        </p:txBody>
      </p:sp>
    </p:spTree>
    <p:extLst>
      <p:ext uri="{BB962C8B-B14F-4D97-AF65-F5344CB8AC3E}">
        <p14:creationId xmlns:p14="http://schemas.microsoft.com/office/powerpoint/2010/main" val="3794653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612" y="1160797"/>
            <a:ext cx="8449211" cy="1130300"/>
          </a:xfrm>
        </p:spPr>
        <p:txBody>
          <a:bodyPr>
            <a:normAutofit fontScale="90000"/>
          </a:bodyPr>
          <a:lstStyle/>
          <a:p>
            <a:r>
              <a:rPr lang="en-US" dirty="0"/>
              <a:t>Factors that Correlate with belief in global warming: Political Ideology</a:t>
            </a:r>
          </a:p>
        </p:txBody>
      </p:sp>
      <p:graphicFrame>
        <p:nvGraphicFramePr>
          <p:cNvPr id="4" name="Content Placeholder 3"/>
          <p:cNvGraphicFramePr>
            <a:graphicFrameLocks noGrp="1"/>
          </p:cNvGraphicFramePr>
          <p:nvPr>
            <p:ph idx="1"/>
            <p:extLst/>
          </p:nvPr>
        </p:nvGraphicFramePr>
        <p:xfrm>
          <a:off x="573648" y="2291097"/>
          <a:ext cx="8019140" cy="2743200"/>
        </p:xfrm>
        <a:graphic>
          <a:graphicData uri="http://schemas.openxmlformats.org/drawingml/2006/table">
            <a:tbl>
              <a:tblPr firstRow="1" firstCol="1" bandRow="1">
                <a:tableStyleId>{5C22544A-7EE6-4342-B048-85BDC9FD1C3A}</a:tableStyleId>
              </a:tblPr>
              <a:tblGrid>
                <a:gridCol w="1873718">
                  <a:extLst>
                    <a:ext uri="{9D8B030D-6E8A-4147-A177-3AD203B41FA5}">
                      <a16:colId xmlns="" xmlns:a16="http://schemas.microsoft.com/office/drawing/2014/main" val="4247668342"/>
                    </a:ext>
                  </a:extLst>
                </a:gridCol>
                <a:gridCol w="1680882">
                  <a:extLst>
                    <a:ext uri="{9D8B030D-6E8A-4147-A177-3AD203B41FA5}">
                      <a16:colId xmlns="" xmlns:a16="http://schemas.microsoft.com/office/drawing/2014/main" val="78926537"/>
                    </a:ext>
                  </a:extLst>
                </a:gridCol>
                <a:gridCol w="1559859">
                  <a:extLst>
                    <a:ext uri="{9D8B030D-6E8A-4147-A177-3AD203B41FA5}">
                      <a16:colId xmlns="" xmlns:a16="http://schemas.microsoft.com/office/drawing/2014/main" val="553399832"/>
                    </a:ext>
                  </a:extLst>
                </a:gridCol>
                <a:gridCol w="1300853">
                  <a:extLst>
                    <a:ext uri="{9D8B030D-6E8A-4147-A177-3AD203B41FA5}">
                      <a16:colId xmlns="" xmlns:a16="http://schemas.microsoft.com/office/drawing/2014/main" val="2674449146"/>
                    </a:ext>
                  </a:extLst>
                </a:gridCol>
                <a:gridCol w="1603828">
                  <a:extLst>
                    <a:ext uri="{9D8B030D-6E8A-4147-A177-3AD203B41FA5}">
                      <a16:colId xmlns="" xmlns:a16="http://schemas.microsoft.com/office/drawing/2014/main" val="2748838006"/>
                    </a:ext>
                  </a:extLst>
                </a:gridCol>
              </a:tblGrid>
              <a:tr h="228600">
                <a:tc gridSpan="5">
                  <a:txBody>
                    <a:bodyPr/>
                    <a:lstStyle/>
                    <a:p>
                      <a:pPr marL="0" marR="0" algn="l">
                        <a:spcBef>
                          <a:spcPts val="0"/>
                        </a:spcBef>
                        <a:spcAft>
                          <a:spcPts val="0"/>
                        </a:spcAft>
                      </a:pPr>
                      <a:r>
                        <a:rPr lang="en-US" sz="1500" dirty="0">
                          <a:effectLst/>
                        </a:rPr>
                        <a:t>Political Ideology </a:t>
                      </a:r>
                      <a:endParaRPr lang="en-US" sz="1500" dirty="0">
                        <a:effectLst/>
                        <a:latin typeface="Times New Roman" panose="02020603050405020304" pitchFamily="18" charset="0"/>
                        <a:ea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3957378401"/>
                  </a:ext>
                </a:extLst>
              </a:tr>
              <a:tr h="685800">
                <a:tc>
                  <a:txBody>
                    <a:bodyPr/>
                    <a:lstStyle/>
                    <a:p>
                      <a:pPr marL="0" marR="0">
                        <a:spcBef>
                          <a:spcPts val="0"/>
                        </a:spcBef>
                        <a:spcAft>
                          <a:spcPts val="0"/>
                        </a:spcAft>
                      </a:pPr>
                      <a:r>
                        <a:rPr lang="en-US" sz="1500">
                          <a:effectLst/>
                        </a:rPr>
                        <a:t> </a:t>
                      </a:r>
                      <a:endParaRPr lang="en-US" sz="15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500" dirty="0">
                          <a:effectLst/>
                        </a:rPr>
                        <a:t>Believe Global Warming is happening</a:t>
                      </a:r>
                      <a:endParaRPr lang="en-US" sz="15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500" dirty="0">
                          <a:effectLst/>
                        </a:rPr>
                        <a:t>Deny Global Warming       </a:t>
                      </a:r>
                      <a:endParaRPr lang="en-US" sz="15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500" dirty="0">
                          <a:effectLst/>
                        </a:rPr>
                        <a:t>Don't      </a:t>
                      </a:r>
                    </a:p>
                    <a:p>
                      <a:pPr marL="0" marR="0" algn="ctr">
                        <a:spcBef>
                          <a:spcPts val="0"/>
                        </a:spcBef>
                        <a:spcAft>
                          <a:spcPts val="0"/>
                        </a:spcAft>
                      </a:pPr>
                      <a:r>
                        <a:rPr lang="en-US" sz="1500" dirty="0">
                          <a:effectLst/>
                        </a:rPr>
                        <a:t>       Know         </a:t>
                      </a:r>
                      <a:endParaRPr lang="en-US" sz="15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500" dirty="0">
                          <a:effectLst/>
                        </a:rPr>
                        <a:t>Total           </a:t>
                      </a:r>
                      <a:endParaRPr lang="en-US" sz="15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 xmlns:a16="http://schemas.microsoft.com/office/drawing/2014/main" val="2934961209"/>
                  </a:ext>
                </a:extLst>
              </a:tr>
              <a:tr h="228600">
                <a:tc>
                  <a:txBody>
                    <a:bodyPr/>
                    <a:lstStyle/>
                    <a:p>
                      <a:pPr marL="0" marR="0" algn="ctr">
                        <a:spcBef>
                          <a:spcPts val="0"/>
                        </a:spcBef>
                        <a:spcAft>
                          <a:spcPts val="0"/>
                        </a:spcAft>
                      </a:pPr>
                      <a:r>
                        <a:rPr lang="en-US" sz="1500" dirty="0">
                          <a:effectLst/>
                        </a:rPr>
                        <a:t>Very Liberal</a:t>
                      </a:r>
                      <a:endParaRPr lang="en-US" sz="15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500" dirty="0">
                          <a:effectLst/>
                        </a:rPr>
                        <a:t>17</a:t>
                      </a:r>
                      <a:endParaRPr lang="en-US" sz="15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500">
                          <a:effectLst/>
                        </a:rPr>
                        <a:t>0</a:t>
                      </a:r>
                      <a:endParaRPr lang="en-US" sz="15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500">
                          <a:effectLst/>
                        </a:rPr>
                        <a:t>0</a:t>
                      </a:r>
                      <a:endParaRPr lang="en-US" sz="15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500">
                          <a:effectLst/>
                        </a:rPr>
                        <a:t>17</a:t>
                      </a:r>
                      <a:endParaRPr lang="en-US" sz="15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 xmlns:a16="http://schemas.microsoft.com/office/drawing/2014/main" val="1979685713"/>
                  </a:ext>
                </a:extLst>
              </a:tr>
              <a:tr h="228600">
                <a:tc>
                  <a:txBody>
                    <a:bodyPr/>
                    <a:lstStyle/>
                    <a:p>
                      <a:pPr marL="0" marR="0" algn="ctr">
                        <a:spcBef>
                          <a:spcPts val="0"/>
                        </a:spcBef>
                        <a:spcAft>
                          <a:spcPts val="0"/>
                        </a:spcAft>
                      </a:pPr>
                      <a:r>
                        <a:rPr lang="en-US" sz="1500" dirty="0">
                          <a:effectLst/>
                        </a:rPr>
                        <a:t>Moderately Liberal</a:t>
                      </a:r>
                      <a:endParaRPr lang="en-US" sz="15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500" dirty="0">
                          <a:effectLst/>
                        </a:rPr>
                        <a:t>87</a:t>
                      </a:r>
                      <a:endParaRPr lang="en-US" sz="15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500" dirty="0">
                          <a:effectLst/>
                        </a:rPr>
                        <a:t>0</a:t>
                      </a:r>
                      <a:endParaRPr lang="en-US" sz="15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500">
                          <a:effectLst/>
                        </a:rPr>
                        <a:t>5</a:t>
                      </a:r>
                      <a:endParaRPr lang="en-US" sz="15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500">
                          <a:effectLst/>
                        </a:rPr>
                        <a:t>92</a:t>
                      </a:r>
                      <a:endParaRPr lang="en-US" sz="15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 xmlns:a16="http://schemas.microsoft.com/office/drawing/2014/main" val="1250017288"/>
                  </a:ext>
                </a:extLst>
              </a:tr>
              <a:tr h="457200">
                <a:tc>
                  <a:txBody>
                    <a:bodyPr/>
                    <a:lstStyle/>
                    <a:p>
                      <a:pPr marL="0" marR="0" algn="ctr">
                        <a:spcBef>
                          <a:spcPts val="0"/>
                        </a:spcBef>
                        <a:spcAft>
                          <a:spcPts val="0"/>
                        </a:spcAft>
                      </a:pPr>
                      <a:r>
                        <a:rPr lang="en-US" sz="1500" dirty="0">
                          <a:effectLst/>
                        </a:rPr>
                        <a:t>Neither Liberal nor Conservative</a:t>
                      </a:r>
                      <a:endParaRPr lang="en-US" sz="15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500">
                          <a:effectLst/>
                        </a:rPr>
                        <a:t>66</a:t>
                      </a:r>
                      <a:endParaRPr lang="en-US" sz="15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500" dirty="0">
                          <a:effectLst/>
                        </a:rPr>
                        <a:t>2</a:t>
                      </a:r>
                      <a:endParaRPr lang="en-US" sz="15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500" dirty="0">
                          <a:effectLst/>
                        </a:rPr>
                        <a:t>8</a:t>
                      </a:r>
                      <a:endParaRPr lang="en-US" sz="15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500" dirty="0">
                          <a:effectLst/>
                        </a:rPr>
                        <a:t>76</a:t>
                      </a:r>
                      <a:endParaRPr lang="en-US" sz="15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 xmlns:a16="http://schemas.microsoft.com/office/drawing/2014/main" val="3247038107"/>
                  </a:ext>
                </a:extLst>
              </a:tr>
              <a:tr h="457200">
                <a:tc>
                  <a:txBody>
                    <a:bodyPr/>
                    <a:lstStyle/>
                    <a:p>
                      <a:pPr marL="0" marR="0" algn="ctr">
                        <a:spcBef>
                          <a:spcPts val="0"/>
                        </a:spcBef>
                        <a:spcAft>
                          <a:spcPts val="0"/>
                        </a:spcAft>
                      </a:pPr>
                      <a:r>
                        <a:rPr lang="en-US" sz="1500" dirty="0">
                          <a:effectLst/>
                        </a:rPr>
                        <a:t>Moderately Conservative</a:t>
                      </a:r>
                      <a:endParaRPr lang="en-US" sz="15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500">
                          <a:effectLst/>
                        </a:rPr>
                        <a:t>94</a:t>
                      </a:r>
                      <a:endParaRPr lang="en-US" sz="15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500">
                          <a:effectLst/>
                        </a:rPr>
                        <a:t>8</a:t>
                      </a:r>
                      <a:endParaRPr lang="en-US" sz="15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500" dirty="0">
                          <a:effectLst/>
                        </a:rPr>
                        <a:t>16</a:t>
                      </a:r>
                      <a:endParaRPr lang="en-US" sz="15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500">
                          <a:effectLst/>
                        </a:rPr>
                        <a:t>118</a:t>
                      </a:r>
                      <a:endParaRPr lang="en-US" sz="15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 xmlns:a16="http://schemas.microsoft.com/office/drawing/2014/main" val="403484502"/>
                  </a:ext>
                </a:extLst>
              </a:tr>
              <a:tr h="228600">
                <a:tc>
                  <a:txBody>
                    <a:bodyPr/>
                    <a:lstStyle/>
                    <a:p>
                      <a:pPr marL="0" marR="0" algn="ctr">
                        <a:spcBef>
                          <a:spcPts val="0"/>
                        </a:spcBef>
                        <a:spcAft>
                          <a:spcPts val="0"/>
                        </a:spcAft>
                      </a:pPr>
                      <a:r>
                        <a:rPr lang="en-US" sz="1500" dirty="0">
                          <a:effectLst/>
                        </a:rPr>
                        <a:t>Very Conservative</a:t>
                      </a:r>
                      <a:endParaRPr lang="en-US" sz="15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500">
                          <a:effectLst/>
                        </a:rPr>
                        <a:t>12</a:t>
                      </a:r>
                      <a:endParaRPr lang="en-US" sz="15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500">
                          <a:effectLst/>
                        </a:rPr>
                        <a:t>3</a:t>
                      </a:r>
                      <a:endParaRPr lang="en-US" sz="15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500" dirty="0">
                          <a:effectLst/>
                        </a:rPr>
                        <a:t>1</a:t>
                      </a:r>
                      <a:endParaRPr lang="en-US" sz="15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500">
                          <a:effectLst/>
                        </a:rPr>
                        <a:t>16</a:t>
                      </a:r>
                      <a:endParaRPr lang="en-US" sz="15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 xmlns:a16="http://schemas.microsoft.com/office/drawing/2014/main" val="3932044311"/>
                  </a:ext>
                </a:extLst>
              </a:tr>
              <a:tr h="228600">
                <a:tc>
                  <a:txBody>
                    <a:bodyPr/>
                    <a:lstStyle/>
                    <a:p>
                      <a:pPr marL="0" marR="0" algn="r">
                        <a:spcBef>
                          <a:spcPts val="0"/>
                        </a:spcBef>
                        <a:spcAft>
                          <a:spcPts val="0"/>
                        </a:spcAft>
                      </a:pPr>
                      <a:r>
                        <a:rPr lang="en-US" sz="1500" dirty="0">
                          <a:effectLst/>
                        </a:rPr>
                        <a:t>Total</a:t>
                      </a:r>
                      <a:endParaRPr lang="en-US" sz="15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500">
                          <a:effectLst/>
                        </a:rPr>
                        <a:t>276</a:t>
                      </a:r>
                      <a:endParaRPr lang="en-US" sz="15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500">
                          <a:effectLst/>
                        </a:rPr>
                        <a:t>13</a:t>
                      </a:r>
                      <a:endParaRPr lang="en-US" sz="15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500" dirty="0">
                          <a:effectLst/>
                        </a:rPr>
                        <a:t>30</a:t>
                      </a:r>
                      <a:endParaRPr lang="en-US" sz="15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500" dirty="0">
                          <a:effectLst/>
                        </a:rPr>
                        <a:t>319</a:t>
                      </a:r>
                      <a:endParaRPr lang="en-US" sz="15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 xmlns:a16="http://schemas.microsoft.com/office/drawing/2014/main" val="2278378117"/>
                  </a:ext>
                </a:extLst>
              </a:tr>
            </a:tbl>
          </a:graphicData>
        </a:graphic>
      </p:graphicFrame>
      <p:sp>
        <p:nvSpPr>
          <p:cNvPr id="7" name="TextBox 6"/>
          <p:cNvSpPr txBox="1"/>
          <p:nvPr/>
        </p:nvSpPr>
        <p:spPr>
          <a:xfrm>
            <a:off x="161365" y="5321674"/>
            <a:ext cx="5204012" cy="415498"/>
          </a:xfrm>
          <a:prstGeom prst="rect">
            <a:avLst/>
          </a:prstGeom>
          <a:noFill/>
        </p:spPr>
        <p:txBody>
          <a:bodyPr wrap="square" rtlCol="0">
            <a:spAutoFit/>
          </a:bodyPr>
          <a:lstStyle/>
          <a:p>
            <a:r>
              <a:rPr lang="en-US" sz="2100" dirty="0"/>
              <a:t>Pearson Chi-Square (8) = 22.91, p=.003</a:t>
            </a:r>
          </a:p>
        </p:txBody>
      </p:sp>
    </p:spTree>
    <p:extLst>
      <p:ext uri="{BB962C8B-B14F-4D97-AF65-F5344CB8AC3E}">
        <p14:creationId xmlns:p14="http://schemas.microsoft.com/office/powerpoint/2010/main" val="3845782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76" y="1160797"/>
            <a:ext cx="8780930" cy="1130300"/>
          </a:xfrm>
        </p:spPr>
        <p:txBody>
          <a:bodyPr>
            <a:normAutofit fontScale="90000"/>
          </a:bodyPr>
          <a:lstStyle/>
          <a:p>
            <a:r>
              <a:rPr lang="en-US" dirty="0"/>
              <a:t>Factors that correlate with belief in global warming: Earth’s ORIGINS</a:t>
            </a:r>
          </a:p>
        </p:txBody>
      </p:sp>
      <p:pic>
        <p:nvPicPr>
          <p:cNvPr id="4" name="Content Placeholder 3"/>
          <p:cNvPicPr>
            <a:picLocks noGrp="1" noChangeAspect="1"/>
          </p:cNvPicPr>
          <p:nvPr>
            <p:ph idx="1"/>
          </p:nvPr>
        </p:nvPicPr>
        <p:blipFill rotWithShape="1">
          <a:blip r:embed="rId3"/>
          <a:srcRect l="18023" t="16488" r="25442" b="30887"/>
          <a:stretch/>
        </p:blipFill>
        <p:spPr>
          <a:xfrm>
            <a:off x="201707" y="2707301"/>
            <a:ext cx="5177117" cy="2709359"/>
          </a:xfrm>
          <a:prstGeom prst="rect">
            <a:avLst/>
          </a:prstGeom>
        </p:spPr>
      </p:pic>
      <p:sp>
        <p:nvSpPr>
          <p:cNvPr id="5" name="Content Placeholder 2"/>
          <p:cNvSpPr txBox="1">
            <a:spLocks/>
          </p:cNvSpPr>
          <p:nvPr/>
        </p:nvSpPr>
        <p:spPr>
          <a:xfrm>
            <a:off x="5567083" y="2728553"/>
            <a:ext cx="3473799" cy="2711450"/>
          </a:xfrm>
          <a:prstGeom prst="rect">
            <a:avLst/>
          </a:prstGeom>
        </p:spPr>
        <p:txBody>
          <a:bodyPr vert="horz" lIns="68580" tIns="34290" rIns="68580" bIns="3429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sz="2100" dirty="0"/>
              <a:t>Participants who deny evolution are more likely to also deny climate change</a:t>
            </a:r>
          </a:p>
          <a:p>
            <a:r>
              <a:rPr lang="en-US" sz="2100" dirty="0"/>
              <a:t>Pearson Chi-Square (4) = 19.34, p=.001</a:t>
            </a:r>
          </a:p>
          <a:p>
            <a:endParaRPr lang="en-US" sz="1500" dirty="0"/>
          </a:p>
          <a:p>
            <a:endParaRPr lang="en-US" sz="1500" dirty="0"/>
          </a:p>
        </p:txBody>
      </p:sp>
    </p:spTree>
    <p:extLst>
      <p:ext uri="{BB962C8B-B14F-4D97-AF65-F5344CB8AC3E}">
        <p14:creationId xmlns:p14="http://schemas.microsoft.com/office/powerpoint/2010/main" val="4158821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612" y="1160797"/>
            <a:ext cx="8260952" cy="1130300"/>
          </a:xfrm>
        </p:spPr>
        <p:txBody>
          <a:bodyPr>
            <a:normAutofit fontScale="90000"/>
          </a:bodyPr>
          <a:lstStyle/>
          <a:p>
            <a:r>
              <a:rPr lang="en-US" dirty="0"/>
              <a:t>In this sample, we produced no significant effect for change in belief</a:t>
            </a:r>
            <a:br>
              <a:rPr lang="en-US" dirty="0"/>
            </a:br>
            <a:r>
              <a:rPr lang="en-US" dirty="0"/>
              <a:t>We did, however, move their confidence</a:t>
            </a:r>
          </a:p>
        </p:txBody>
      </p:sp>
      <p:sp>
        <p:nvSpPr>
          <p:cNvPr id="3" name="Content Placeholder 2"/>
          <p:cNvSpPr>
            <a:spLocks noGrp="1"/>
          </p:cNvSpPr>
          <p:nvPr>
            <p:ph idx="1"/>
          </p:nvPr>
        </p:nvSpPr>
        <p:spPr>
          <a:xfrm>
            <a:off x="358612" y="4760248"/>
            <a:ext cx="6400800" cy="1212530"/>
          </a:xfrm>
        </p:spPr>
        <p:txBody>
          <a:bodyPr>
            <a:normAutofit/>
          </a:bodyPr>
          <a:lstStyle/>
          <a:p>
            <a:r>
              <a:rPr lang="en-US" sz="2100" dirty="0"/>
              <a:t>t(69)=6.07, p=.000</a:t>
            </a:r>
          </a:p>
        </p:txBody>
      </p:sp>
      <p:pic>
        <p:nvPicPr>
          <p:cNvPr id="4" name="Picture 3"/>
          <p:cNvPicPr>
            <a:picLocks noChangeAspect="1"/>
          </p:cNvPicPr>
          <p:nvPr/>
        </p:nvPicPr>
        <p:blipFill rotWithShape="1">
          <a:blip r:embed="rId3"/>
          <a:srcRect l="27059" t="43919" r="17352" b="18677"/>
          <a:stretch/>
        </p:blipFill>
        <p:spPr>
          <a:xfrm>
            <a:off x="953541" y="2421102"/>
            <a:ext cx="7328647" cy="2772478"/>
          </a:xfrm>
          <a:prstGeom prst="rect">
            <a:avLst/>
          </a:prstGeom>
        </p:spPr>
      </p:pic>
    </p:spTree>
    <p:extLst>
      <p:ext uri="{BB962C8B-B14F-4D97-AF65-F5344CB8AC3E}">
        <p14:creationId xmlns:p14="http://schemas.microsoft.com/office/powerpoint/2010/main" val="103588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V. Conclusion</a:t>
            </a:r>
            <a:endParaRPr lang="en-CA" dirty="0"/>
          </a:p>
        </p:txBody>
      </p:sp>
      <p:sp>
        <p:nvSpPr>
          <p:cNvPr id="4" name="Content Placeholder 3"/>
          <p:cNvSpPr>
            <a:spLocks noGrp="1"/>
          </p:cNvSpPr>
          <p:nvPr>
            <p:ph sz="quarter" idx="1"/>
          </p:nvPr>
        </p:nvSpPr>
        <p:spPr>
          <a:xfrm>
            <a:off x="612648" y="1600200"/>
            <a:ext cx="8153400" cy="4997152"/>
          </a:xfrm>
        </p:spPr>
        <p:txBody>
          <a:bodyPr>
            <a:normAutofit fontScale="92500" lnSpcReduction="10000"/>
          </a:bodyPr>
          <a:lstStyle/>
          <a:p>
            <a:r>
              <a:rPr lang="en-CA" sz="2800" dirty="0" smtClean="0"/>
              <a:t>Religion needs to be studied in its complexity</a:t>
            </a:r>
          </a:p>
          <a:p>
            <a:r>
              <a:rPr lang="en-CA" sz="2800" dirty="0" smtClean="0"/>
              <a:t>Dynamics of Contention:</a:t>
            </a:r>
          </a:p>
          <a:p>
            <a:pPr lvl="1"/>
            <a:r>
              <a:rPr lang="en-CA" sz="2800" dirty="0" smtClean="0"/>
              <a:t>Religious CC </a:t>
            </a:r>
            <a:r>
              <a:rPr lang="en-CA" sz="2800" dirty="0" err="1" smtClean="0"/>
              <a:t>Mvt</a:t>
            </a:r>
            <a:r>
              <a:rPr lang="en-CA" sz="2800" dirty="0" smtClean="0"/>
              <a:t> is highly intra-institutional</a:t>
            </a:r>
          </a:p>
          <a:p>
            <a:pPr lvl="1"/>
            <a:r>
              <a:rPr lang="en-CA" sz="2800" dirty="0" smtClean="0"/>
              <a:t>Potentially powerful, resourced, reach, but culturally entrenched</a:t>
            </a:r>
          </a:p>
          <a:p>
            <a:r>
              <a:rPr lang="en-CA" sz="2800" dirty="0" smtClean="0"/>
              <a:t>Frame Bridging to other Justice Movements</a:t>
            </a:r>
          </a:p>
          <a:p>
            <a:endParaRPr lang="en-CA" sz="2800" dirty="0" smtClean="0"/>
          </a:p>
          <a:p>
            <a:pPr>
              <a:buNone/>
            </a:pPr>
            <a:r>
              <a:rPr lang="en-CA" sz="2800" b="1" dirty="0" smtClean="0"/>
              <a:t>MUCH BASIC RESEARCH NECESSARY</a:t>
            </a:r>
            <a:endParaRPr lang="en-CA" sz="2800" dirty="0" smtClean="0"/>
          </a:p>
          <a:p>
            <a:r>
              <a:rPr lang="en-CA" sz="2800" dirty="0" smtClean="0"/>
              <a:t>Conditions of conservative, progressive</a:t>
            </a:r>
          </a:p>
          <a:p>
            <a:r>
              <a:rPr lang="en-CA" sz="2800" dirty="0" smtClean="0"/>
              <a:t>Operations in the Post-secular? </a:t>
            </a:r>
          </a:p>
          <a:p>
            <a:pPr lvl="1"/>
            <a:r>
              <a:rPr lang="en-CA" sz="2500" dirty="0" smtClean="0"/>
              <a:t>(analysis of </a:t>
            </a:r>
            <a:r>
              <a:rPr lang="en-CA" sz="2500" dirty="0" err="1" smtClean="0"/>
              <a:t>longterm</a:t>
            </a:r>
            <a:r>
              <a:rPr lang="en-CA" sz="2500" dirty="0" smtClean="0"/>
              <a:t> responses, e.g., to encyclical)</a:t>
            </a:r>
          </a:p>
          <a:p>
            <a:r>
              <a:rPr lang="en-CA" sz="2800" dirty="0" smtClean="0"/>
              <a:t>Nature + Religion + Political Theology =</a:t>
            </a:r>
          </a:p>
          <a:p>
            <a:pPr>
              <a:buNone/>
            </a:pPr>
            <a:r>
              <a:rPr lang="en-CA" sz="2800" dirty="0" smtClean="0"/>
              <a:t>       	</a:t>
            </a:r>
            <a:r>
              <a:rPr lang="en-CA" sz="2800" i="1" dirty="0" smtClean="0"/>
              <a:t>Political Ecology in actio</a:t>
            </a:r>
            <a:r>
              <a:rPr lang="en-CA" sz="2800" dirty="0" smtClean="0"/>
              <a:t>n?</a:t>
            </a:r>
          </a:p>
        </p:txBody>
      </p:sp>
      <p:pic>
        <p:nvPicPr>
          <p:cNvPr id="5" name="Picture 3" descr="Earth from Space"/>
          <p:cNvPicPr>
            <a:picLocks noChangeAspect="1" noChangeArrowheads="1"/>
          </p:cNvPicPr>
          <p:nvPr/>
        </p:nvPicPr>
        <p:blipFill>
          <a:blip r:embed="rId3" cstate="print"/>
          <a:srcRect/>
          <a:stretch>
            <a:fillRect/>
          </a:stretch>
        </p:blipFill>
        <p:spPr bwMode="auto">
          <a:xfrm>
            <a:off x="6969402" y="4725144"/>
            <a:ext cx="2174597" cy="2132856"/>
          </a:xfrm>
          <a:prstGeom prst="rect">
            <a:avLst/>
          </a:prstGeom>
          <a:noFill/>
        </p:spPr>
      </p:pic>
      <p:sp>
        <p:nvSpPr>
          <p:cNvPr id="6" name="Footer Placeholder 5"/>
          <p:cNvSpPr>
            <a:spLocks noGrp="1"/>
          </p:cNvSpPr>
          <p:nvPr>
            <p:ph type="ftr" sz="quarter" idx="11"/>
          </p:nvPr>
        </p:nvSpPr>
        <p:spPr/>
        <p:txBody>
          <a:bodyPr/>
          <a:lstStyle/>
          <a:p>
            <a:r>
              <a:rPr lang="en-CA" smtClean="0"/>
              <a:t>Oxford 3-S&amp;R</a:t>
            </a:r>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613" y="1160797"/>
            <a:ext cx="8193717" cy="1130300"/>
          </a:xfrm>
        </p:spPr>
        <p:txBody>
          <a:bodyPr>
            <a:normAutofit fontScale="90000"/>
          </a:bodyPr>
          <a:lstStyle/>
          <a:p>
            <a:r>
              <a:rPr lang="en-US" dirty="0"/>
              <a:t>There is lots of qualitative data to analyze: like </a:t>
            </a:r>
            <a:r>
              <a:rPr lang="en-US" dirty="0" err="1" smtClean="0"/>
              <a:t>thESE</a:t>
            </a:r>
            <a:r>
              <a:rPr lang="en-US" dirty="0" smtClean="0"/>
              <a:t>…</a:t>
            </a:r>
            <a:endParaRPr lang="en-US" dirty="0"/>
          </a:p>
        </p:txBody>
      </p:sp>
      <p:sp>
        <p:nvSpPr>
          <p:cNvPr id="3" name="Content Placeholder 2"/>
          <p:cNvSpPr>
            <a:spLocks noGrp="1"/>
          </p:cNvSpPr>
          <p:nvPr>
            <p:ph idx="1"/>
          </p:nvPr>
        </p:nvSpPr>
        <p:spPr>
          <a:xfrm>
            <a:off x="358613" y="2733541"/>
            <a:ext cx="6400800" cy="2711450"/>
          </a:xfrm>
        </p:spPr>
        <p:txBody>
          <a:bodyPr/>
          <a:lstStyle/>
          <a:p>
            <a:endParaRPr lang="en-US" dirty="0"/>
          </a:p>
        </p:txBody>
      </p:sp>
      <p:pic>
        <p:nvPicPr>
          <p:cNvPr id="4" name="Picture 3"/>
          <p:cNvPicPr>
            <a:picLocks noChangeAspect="1"/>
          </p:cNvPicPr>
          <p:nvPr/>
        </p:nvPicPr>
        <p:blipFill rotWithShape="1">
          <a:blip r:embed="rId2"/>
          <a:srcRect l="32059" t="52812" r="11471" b="29140"/>
          <a:stretch/>
        </p:blipFill>
        <p:spPr>
          <a:xfrm>
            <a:off x="181762" y="2161681"/>
            <a:ext cx="8830627" cy="1586754"/>
          </a:xfrm>
          <a:prstGeom prst="rect">
            <a:avLst/>
          </a:prstGeom>
        </p:spPr>
      </p:pic>
      <p:pic>
        <p:nvPicPr>
          <p:cNvPr id="5" name="Picture 4"/>
          <p:cNvPicPr>
            <a:picLocks noChangeAspect="1"/>
          </p:cNvPicPr>
          <p:nvPr/>
        </p:nvPicPr>
        <p:blipFill rotWithShape="1">
          <a:blip r:embed="rId3"/>
          <a:srcRect l="28530" t="22993" r="10294" b="16847"/>
          <a:stretch/>
        </p:blipFill>
        <p:spPr>
          <a:xfrm>
            <a:off x="3191608" y="3316019"/>
            <a:ext cx="4540451" cy="2510346"/>
          </a:xfrm>
          <a:prstGeom prst="rect">
            <a:avLst/>
          </a:prstGeom>
        </p:spPr>
      </p:pic>
    </p:spTree>
    <p:extLst>
      <p:ext uri="{BB962C8B-B14F-4D97-AF65-F5344CB8AC3E}">
        <p14:creationId xmlns:p14="http://schemas.microsoft.com/office/powerpoint/2010/main" val="1535802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i V Relig-complicated.jpg"/>
          <p:cNvPicPr>
            <a:picLocks noGrp="1" noChangeAspect="1"/>
          </p:cNvPicPr>
          <p:nvPr>
            <p:ph idx="1"/>
          </p:nvPr>
        </p:nvPicPr>
        <p:blipFill>
          <a:blip r:embed="rId3" cstate="print"/>
          <a:stretch>
            <a:fillRect/>
          </a:stretch>
        </p:blipFill>
        <p:spPr>
          <a:xfrm>
            <a:off x="2123728" y="796455"/>
            <a:ext cx="7263071" cy="6061545"/>
          </a:xfrm>
        </p:spPr>
      </p:pic>
      <p:sp>
        <p:nvSpPr>
          <p:cNvPr id="6" name="TextBox 5"/>
          <p:cNvSpPr txBox="1"/>
          <p:nvPr/>
        </p:nvSpPr>
        <p:spPr>
          <a:xfrm>
            <a:off x="0" y="476672"/>
            <a:ext cx="1907704" cy="3970318"/>
          </a:xfrm>
          <a:prstGeom prst="rect">
            <a:avLst/>
          </a:prstGeom>
          <a:noFill/>
        </p:spPr>
        <p:txBody>
          <a:bodyPr wrap="square" rtlCol="0">
            <a:spAutoFit/>
          </a:bodyPr>
          <a:lstStyle/>
          <a:p>
            <a:r>
              <a:rPr lang="en-CA" b="1" dirty="0" smtClean="0"/>
              <a:t>When it comes to evolution and Big Bang cosmology, what positions do different faith communities take? </a:t>
            </a:r>
          </a:p>
          <a:p>
            <a:r>
              <a:rPr lang="en-US" b="1" dirty="0" smtClean="0"/>
              <a:t>Only 11% Americans belong to religions that openly reject…</a:t>
            </a:r>
            <a:endParaRPr lang="en-CA" b="1" dirty="0"/>
          </a:p>
        </p:txBody>
      </p:sp>
      <p:sp>
        <p:nvSpPr>
          <p:cNvPr id="9" name="Footer Placeholder 8"/>
          <p:cNvSpPr>
            <a:spLocks noGrp="1"/>
          </p:cNvSpPr>
          <p:nvPr>
            <p:ph type="ftr" sz="quarter" idx="11"/>
          </p:nvPr>
        </p:nvSpPr>
        <p:spPr/>
        <p:txBody>
          <a:bodyPr/>
          <a:lstStyle/>
          <a:p>
            <a:r>
              <a:rPr lang="en-CA" smtClean="0"/>
              <a:t>Oxford 3-S&amp;R</a:t>
            </a:r>
            <a:endParaRPr lang="en-CA"/>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CA" sz="3200" b="1" dirty="0" smtClean="0"/>
              <a:t>Climate Change, Science, and Faith</a:t>
            </a:r>
            <a:endParaRPr lang="en-CA" sz="3200" dirty="0"/>
          </a:p>
        </p:txBody>
      </p:sp>
      <p:sp>
        <p:nvSpPr>
          <p:cNvPr id="3" name="Content Placeholder 2"/>
          <p:cNvSpPr>
            <a:spLocks noGrp="1"/>
          </p:cNvSpPr>
          <p:nvPr>
            <p:ph idx="1"/>
          </p:nvPr>
        </p:nvSpPr>
        <p:spPr>
          <a:xfrm>
            <a:off x="457200" y="1646236"/>
            <a:ext cx="8229600" cy="5211764"/>
          </a:xfrm>
        </p:spPr>
        <p:txBody>
          <a:bodyPr>
            <a:normAutofit fontScale="85000" lnSpcReduction="20000"/>
          </a:bodyPr>
          <a:lstStyle/>
          <a:p>
            <a:r>
              <a:rPr lang="en-US" dirty="0" smtClean="0"/>
              <a:t>Three Studies:</a:t>
            </a:r>
          </a:p>
          <a:p>
            <a:pPr marL="474980" lvl="5" indent="-292100">
              <a:spcBef>
                <a:spcPts val="0"/>
              </a:spcBef>
              <a:buClr>
                <a:schemeClr val="accent1"/>
              </a:buClr>
              <a:buSzPct val="70000"/>
              <a:buFont typeface="Wingdings 2"/>
              <a:buChar char=""/>
            </a:pPr>
            <a:r>
              <a:rPr lang="en-GB" b="1" i="1" dirty="0" smtClean="0"/>
              <a:t>SCIO Visiting Scholar in Science and Religion</a:t>
            </a:r>
            <a:r>
              <a:rPr lang="en-GB" dirty="0" smtClean="0"/>
              <a:t>, associated with Wycliffe Hall in Oxford, UK </a:t>
            </a:r>
            <a:r>
              <a:rPr lang="en-US" dirty="0" smtClean="0"/>
              <a:t>	</a:t>
            </a:r>
          </a:p>
          <a:p>
            <a:pPr marL="925830" lvl="1" indent="-514350">
              <a:buNone/>
            </a:pPr>
            <a:r>
              <a:rPr lang="en-US" dirty="0" smtClean="0"/>
              <a:t>SI:  </a:t>
            </a:r>
            <a:r>
              <a:rPr lang="en-US" dirty="0" err="1" smtClean="0"/>
              <a:t>Edmontonians</a:t>
            </a:r>
            <a:r>
              <a:rPr lang="en-US" dirty="0" smtClean="0"/>
              <a:t> Talk about Faith, Science, &amp; Climate Change</a:t>
            </a:r>
          </a:p>
          <a:p>
            <a:pPr marL="1474470" lvl="4" indent="-514350"/>
            <a:r>
              <a:rPr lang="en-US" dirty="0" smtClean="0"/>
              <a:t>Edmonton Interfaith Centre </a:t>
            </a:r>
          </a:p>
          <a:p>
            <a:pPr marL="1474470" lvl="4" indent="-514350"/>
            <a:r>
              <a:rPr lang="en-US" dirty="0" smtClean="0"/>
              <a:t>Ashley Fischer &amp; Randolph Haluza-DeLay</a:t>
            </a:r>
          </a:p>
          <a:p>
            <a:pPr marL="1474470" lvl="4" indent="-514350"/>
            <a:r>
              <a:rPr lang="en-US" dirty="0" smtClean="0"/>
              <a:t>Interviews </a:t>
            </a:r>
          </a:p>
          <a:p>
            <a:pPr marL="925830" lvl="1" indent="-514350">
              <a:buNone/>
            </a:pPr>
            <a:endParaRPr lang="en-US" dirty="0" smtClean="0"/>
          </a:p>
          <a:p>
            <a:pPr marL="925830" lvl="1" indent="-514350">
              <a:buNone/>
            </a:pPr>
            <a:r>
              <a:rPr lang="en-US" dirty="0" smtClean="0"/>
              <a:t>S2: What’s in Faith-based Climate Statements?</a:t>
            </a:r>
          </a:p>
          <a:p>
            <a:pPr marL="1474470" lvl="4" indent="-514350"/>
            <a:r>
              <a:rPr lang="en-US" dirty="0" smtClean="0"/>
              <a:t>Randolph Haluza-DeLay &amp; Elisa Benterud</a:t>
            </a:r>
          </a:p>
          <a:p>
            <a:pPr marL="1474470" lvl="4" indent="-514350"/>
            <a:r>
              <a:rPr lang="en-US" dirty="0" smtClean="0"/>
              <a:t>Content analysis</a:t>
            </a:r>
          </a:p>
          <a:p>
            <a:pPr marL="1474470" lvl="4" indent="-514350"/>
            <a:r>
              <a:rPr lang="en-US" dirty="0" smtClean="0"/>
              <a:t>Intl Society for Study of Religion, Culture &amp; Nature</a:t>
            </a:r>
          </a:p>
          <a:p>
            <a:pPr marL="1474470" lvl="4" indent="-514350"/>
            <a:endParaRPr lang="en-US" dirty="0" smtClean="0"/>
          </a:p>
          <a:p>
            <a:pPr marL="925830" lvl="1" indent="-514350">
              <a:buNone/>
            </a:pPr>
            <a:r>
              <a:rPr lang="en-US" dirty="0" smtClean="0"/>
              <a:t>S3: Climate Communication Efficacy – survey of students @ The King’s U</a:t>
            </a:r>
          </a:p>
          <a:p>
            <a:pPr marL="1474470" lvl="4" indent="-514350"/>
            <a:r>
              <a:rPr lang="en-US" dirty="0" smtClean="0"/>
              <a:t>Randolph Haluza-DeLay, Leanne Wilson, Katherine </a:t>
            </a:r>
            <a:r>
              <a:rPr lang="en-US" dirty="0" err="1" smtClean="0"/>
              <a:t>Hayhoe</a:t>
            </a:r>
            <a:r>
              <a:rPr lang="en-US" dirty="0" smtClean="0"/>
              <a:t>, Doug </a:t>
            </a:r>
            <a:r>
              <a:rPr lang="en-US" dirty="0" err="1" smtClean="0"/>
              <a:t>Hayoe</a:t>
            </a:r>
            <a:r>
              <a:rPr lang="en-US" dirty="0" smtClean="0"/>
              <a:t> </a:t>
            </a:r>
          </a:p>
          <a:p>
            <a:pPr marL="1474470" lvl="4" indent="-514350"/>
            <a:r>
              <a:rPr lang="en-US" dirty="0" smtClean="0"/>
              <a:t>Survey</a:t>
            </a:r>
            <a:endParaRPr lang="en-CA" dirty="0"/>
          </a:p>
        </p:txBody>
      </p:sp>
      <p:sp>
        <p:nvSpPr>
          <p:cNvPr id="4" name="Footer Placeholder 3"/>
          <p:cNvSpPr>
            <a:spLocks noGrp="1"/>
          </p:cNvSpPr>
          <p:nvPr>
            <p:ph type="ftr" sz="quarter" idx="11"/>
          </p:nvPr>
        </p:nvSpPr>
        <p:spPr/>
        <p:txBody>
          <a:bodyPr/>
          <a:lstStyle/>
          <a:p>
            <a:r>
              <a:rPr lang="en-CA" smtClean="0"/>
              <a:t>Oxford 3-S&amp;R</a:t>
            </a:r>
            <a:endParaRPr lang="en-CA"/>
          </a:p>
        </p:txBody>
      </p:sp>
      <p:sp>
        <p:nvSpPr>
          <p:cNvPr id="5" name="TextBox 4"/>
          <p:cNvSpPr txBox="1"/>
          <p:nvPr/>
        </p:nvSpPr>
        <p:spPr>
          <a:xfrm>
            <a:off x="7631703" y="2672178"/>
            <a:ext cx="1055097" cy="369332"/>
          </a:xfrm>
          <a:prstGeom prst="rect">
            <a:avLst/>
          </a:prstGeom>
          <a:noFill/>
          <a:ln>
            <a:solidFill>
              <a:srgbClr val="FF0000"/>
            </a:solidFill>
          </a:ln>
        </p:spPr>
        <p:txBody>
          <a:bodyPr wrap="none" rtlCol="0">
            <a:spAutoFit/>
          </a:bodyPr>
          <a:lstStyle/>
          <a:p>
            <a:r>
              <a:rPr lang="en-US" dirty="0" smtClean="0">
                <a:solidFill>
                  <a:srgbClr val="FFFF00"/>
                </a:solidFill>
              </a:rPr>
              <a:t>Slide #5</a:t>
            </a:r>
          </a:p>
        </p:txBody>
      </p:sp>
      <p:sp>
        <p:nvSpPr>
          <p:cNvPr id="6" name="TextBox 5"/>
          <p:cNvSpPr txBox="1"/>
          <p:nvPr/>
        </p:nvSpPr>
        <p:spPr>
          <a:xfrm>
            <a:off x="6876256" y="3882786"/>
            <a:ext cx="1055097" cy="369332"/>
          </a:xfrm>
          <a:prstGeom prst="rect">
            <a:avLst/>
          </a:prstGeom>
          <a:noFill/>
          <a:ln>
            <a:solidFill>
              <a:srgbClr val="FF0000"/>
            </a:solidFill>
          </a:ln>
        </p:spPr>
        <p:txBody>
          <a:bodyPr wrap="none" rtlCol="0">
            <a:spAutoFit/>
          </a:bodyPr>
          <a:lstStyle/>
          <a:p>
            <a:r>
              <a:rPr lang="en-US" dirty="0" smtClean="0">
                <a:solidFill>
                  <a:srgbClr val="FFFF00"/>
                </a:solidFill>
              </a:rPr>
              <a:t>Slide #9</a:t>
            </a:r>
          </a:p>
        </p:txBody>
      </p:sp>
      <p:sp>
        <p:nvSpPr>
          <p:cNvPr id="7" name="TextBox 6"/>
          <p:cNvSpPr txBox="1"/>
          <p:nvPr/>
        </p:nvSpPr>
        <p:spPr>
          <a:xfrm>
            <a:off x="7722031" y="4782034"/>
            <a:ext cx="1180131" cy="369332"/>
          </a:xfrm>
          <a:prstGeom prst="rect">
            <a:avLst/>
          </a:prstGeom>
          <a:noFill/>
          <a:ln>
            <a:solidFill>
              <a:srgbClr val="FF0000"/>
            </a:solidFill>
          </a:ln>
        </p:spPr>
        <p:txBody>
          <a:bodyPr wrap="none" rtlCol="0">
            <a:spAutoFit/>
          </a:bodyPr>
          <a:lstStyle/>
          <a:p>
            <a:r>
              <a:rPr lang="en-US" dirty="0" smtClean="0">
                <a:solidFill>
                  <a:srgbClr val="FFFF00"/>
                </a:solidFill>
              </a:rPr>
              <a:t>Slide #17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363272" cy="1143000"/>
          </a:xfrm>
        </p:spPr>
        <p:txBody>
          <a:bodyPr>
            <a:normAutofit/>
          </a:bodyPr>
          <a:lstStyle/>
          <a:p>
            <a:r>
              <a:rPr lang="en-US" sz="3200" dirty="0" smtClean="0">
                <a:solidFill>
                  <a:schemeClr val="tx1"/>
                </a:solidFill>
              </a:rPr>
              <a:t>S1:  </a:t>
            </a:r>
            <a:r>
              <a:rPr lang="en-US" sz="3200" dirty="0" err="1" smtClean="0">
                <a:solidFill>
                  <a:schemeClr val="tx1"/>
                </a:solidFill>
              </a:rPr>
              <a:t>Edmontonians</a:t>
            </a:r>
            <a:r>
              <a:rPr lang="en-US" sz="3200" dirty="0" smtClean="0">
                <a:solidFill>
                  <a:schemeClr val="tx1"/>
                </a:solidFill>
              </a:rPr>
              <a:t> Talk about Faith, Science, &amp; Climate Change</a:t>
            </a:r>
            <a:endParaRPr lang="en-CA" sz="3200" dirty="0"/>
          </a:p>
        </p:txBody>
      </p:sp>
      <p:sp>
        <p:nvSpPr>
          <p:cNvPr id="3" name="Content Placeholder 2"/>
          <p:cNvSpPr>
            <a:spLocks noGrp="1"/>
          </p:cNvSpPr>
          <p:nvPr>
            <p:ph idx="1"/>
          </p:nvPr>
        </p:nvSpPr>
        <p:spPr>
          <a:xfrm>
            <a:off x="395536" y="2609528"/>
            <a:ext cx="5076056" cy="4248472"/>
          </a:xfrm>
        </p:spPr>
        <p:txBody>
          <a:bodyPr>
            <a:normAutofit fontScale="92500" lnSpcReduction="20000"/>
          </a:bodyPr>
          <a:lstStyle/>
          <a:p>
            <a:pPr>
              <a:lnSpc>
                <a:spcPct val="120000"/>
              </a:lnSpc>
              <a:spcBef>
                <a:spcPts val="0"/>
              </a:spcBef>
              <a:spcAft>
                <a:spcPts val="600"/>
              </a:spcAft>
            </a:pPr>
            <a:r>
              <a:rPr lang="en-US" dirty="0" smtClean="0"/>
              <a:t>14 Interviews</a:t>
            </a:r>
          </a:p>
          <a:p>
            <a:pPr lvl="1"/>
            <a:r>
              <a:rPr lang="en-US" dirty="0" smtClean="0"/>
              <a:t>Jewish (2)</a:t>
            </a:r>
          </a:p>
          <a:p>
            <a:pPr lvl="1"/>
            <a:r>
              <a:rPr lang="en-US" dirty="0" smtClean="0"/>
              <a:t>Muslim (2)</a:t>
            </a:r>
          </a:p>
          <a:p>
            <a:pPr lvl="1"/>
            <a:r>
              <a:rPr lang="en-US" dirty="0" smtClean="0"/>
              <a:t>Buddhist (2)</a:t>
            </a:r>
          </a:p>
          <a:p>
            <a:pPr lvl="1"/>
            <a:r>
              <a:rPr lang="en-US" dirty="0" smtClean="0"/>
              <a:t>Christian (8) – Mennonite, </a:t>
            </a:r>
          </a:p>
          <a:p>
            <a:pPr marL="1188720" lvl="2" indent="0">
              <a:buNone/>
            </a:pPr>
            <a:r>
              <a:rPr lang="en-US" sz="2700" dirty="0" smtClean="0"/>
              <a:t>Anglican, Reformed, Roman Catholic, Pentecostal </a:t>
            </a:r>
          </a:p>
          <a:p>
            <a:pPr lvl="1"/>
            <a:r>
              <a:rPr lang="en-US" dirty="0" smtClean="0"/>
              <a:t>Sikh (but not included in the analysis)</a:t>
            </a:r>
          </a:p>
          <a:p>
            <a:pPr lvl="1"/>
            <a:r>
              <a:rPr lang="en-US" dirty="0" smtClean="0"/>
              <a:t>5 women, 9 men</a:t>
            </a:r>
          </a:p>
        </p:txBody>
      </p:sp>
      <p:pic>
        <p:nvPicPr>
          <p:cNvPr id="4" name="Picture 3"/>
          <p:cNvPicPr>
            <a:picLocks noChangeAspect="1"/>
          </p:cNvPicPr>
          <p:nvPr/>
        </p:nvPicPr>
        <p:blipFill rotWithShape="1">
          <a:blip r:embed="rId3" cstate="print"/>
          <a:srcRect t="3294" b="37904"/>
          <a:stretch/>
        </p:blipFill>
        <p:spPr>
          <a:xfrm>
            <a:off x="5076056" y="3140968"/>
            <a:ext cx="3888432" cy="3429759"/>
          </a:xfrm>
          <a:prstGeom prst="rect">
            <a:avLst/>
          </a:prstGeom>
        </p:spPr>
      </p:pic>
      <p:sp>
        <p:nvSpPr>
          <p:cNvPr id="5" name="TextBox 4"/>
          <p:cNvSpPr txBox="1"/>
          <p:nvPr/>
        </p:nvSpPr>
        <p:spPr>
          <a:xfrm>
            <a:off x="323528" y="1340768"/>
            <a:ext cx="8496944" cy="1569660"/>
          </a:xfrm>
          <a:prstGeom prst="rect">
            <a:avLst/>
          </a:prstGeom>
          <a:noFill/>
        </p:spPr>
        <p:txBody>
          <a:bodyPr wrap="square" rtlCol="0">
            <a:spAutoFit/>
          </a:bodyPr>
          <a:lstStyle/>
          <a:p>
            <a:r>
              <a:rPr lang="en-US" sz="2600" i="1" dirty="0" smtClean="0"/>
              <a:t>How do </a:t>
            </a:r>
            <a:r>
              <a:rPr lang="en-US" sz="2600" i="1" dirty="0" err="1" smtClean="0"/>
              <a:t>Edmontonians</a:t>
            </a:r>
            <a:r>
              <a:rPr lang="en-US" sz="2600" i="1" dirty="0" smtClean="0"/>
              <a:t> of diverse religious backgrounds see CC and how do their understandings of their faith and science combine on this issue?</a:t>
            </a:r>
          </a:p>
          <a:p>
            <a:endParaRPr lang="en-CA" dirty="0" smtClean="0"/>
          </a:p>
        </p:txBody>
      </p:sp>
      <p:sp>
        <p:nvSpPr>
          <p:cNvPr id="6" name="Footer Placeholder 5"/>
          <p:cNvSpPr>
            <a:spLocks noGrp="1"/>
          </p:cNvSpPr>
          <p:nvPr>
            <p:ph type="ftr" sz="quarter" idx="11"/>
          </p:nvPr>
        </p:nvSpPr>
        <p:spPr/>
        <p:txBody>
          <a:bodyPr/>
          <a:lstStyle/>
          <a:p>
            <a:r>
              <a:rPr lang="en-CA" smtClean="0"/>
              <a:t>Oxford 3-S&amp;R</a:t>
            </a:r>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363272" cy="1143000"/>
          </a:xfrm>
        </p:spPr>
        <p:txBody>
          <a:bodyPr>
            <a:noAutofit/>
          </a:bodyPr>
          <a:lstStyle/>
          <a:p>
            <a:pPr lvl="1" algn="ctr" rtl="0">
              <a:spcBef>
                <a:spcPct val="0"/>
              </a:spcBef>
            </a:pPr>
            <a:r>
              <a:rPr lang="en-CA" sz="4400" dirty="0" smtClean="0"/>
              <a:t>What Do </a:t>
            </a:r>
            <a:r>
              <a:rPr lang="en-CA" sz="4400" dirty="0" err="1" smtClean="0"/>
              <a:t>Edmontonians</a:t>
            </a:r>
            <a:r>
              <a:rPr lang="en-CA" sz="4400" dirty="0" smtClean="0"/>
              <a:t> Think?</a:t>
            </a:r>
            <a:br>
              <a:rPr lang="en-CA" sz="4400" dirty="0" smtClean="0"/>
            </a:br>
            <a:r>
              <a:rPr lang="en-US" sz="4400" dirty="0" smtClean="0"/>
              <a:t> </a:t>
            </a:r>
            <a:r>
              <a:rPr lang="en-US" sz="3600" i="1" dirty="0" smtClean="0"/>
              <a:t>Faith &amp; Science</a:t>
            </a:r>
            <a:endParaRPr lang="en-CA" sz="3600" i="1" dirty="0" smtClean="0"/>
          </a:p>
        </p:txBody>
      </p:sp>
      <p:sp>
        <p:nvSpPr>
          <p:cNvPr id="3" name="Content Placeholder 2"/>
          <p:cNvSpPr>
            <a:spLocks noGrp="1"/>
          </p:cNvSpPr>
          <p:nvPr>
            <p:ph idx="1"/>
          </p:nvPr>
        </p:nvSpPr>
        <p:spPr>
          <a:xfrm>
            <a:off x="457200" y="1988840"/>
            <a:ext cx="8229600" cy="4813995"/>
          </a:xfrm>
        </p:spPr>
        <p:txBody>
          <a:bodyPr>
            <a:normAutofit lnSpcReduction="10000"/>
          </a:bodyPr>
          <a:lstStyle/>
          <a:p>
            <a:r>
              <a:rPr lang="en-US" dirty="0" smtClean="0"/>
              <a:t>Not in Conflict!</a:t>
            </a:r>
          </a:p>
          <a:p>
            <a:endParaRPr lang="en-US" dirty="0" smtClean="0"/>
          </a:p>
          <a:p>
            <a:r>
              <a:rPr lang="en-CA" dirty="0" smtClean="0"/>
              <a:t>Faith &amp; Science as </a:t>
            </a:r>
            <a:r>
              <a:rPr lang="en-CA" i="1" dirty="0" smtClean="0"/>
              <a:t>Complementary</a:t>
            </a:r>
          </a:p>
          <a:p>
            <a:r>
              <a:rPr lang="en-CA" dirty="0" smtClean="0"/>
              <a:t>Faith &amp; Science as </a:t>
            </a:r>
            <a:r>
              <a:rPr lang="en-CA" i="1" dirty="0" smtClean="0"/>
              <a:t>Segregated</a:t>
            </a:r>
          </a:p>
          <a:p>
            <a:r>
              <a:rPr lang="en-CA" dirty="0" smtClean="0"/>
              <a:t>Science &amp; Religion as </a:t>
            </a:r>
            <a:r>
              <a:rPr lang="en-CA" i="1" dirty="0" smtClean="0"/>
              <a:t>Intertwined</a:t>
            </a:r>
          </a:p>
          <a:p>
            <a:endParaRPr lang="en-US" i="1" dirty="0" smtClean="0"/>
          </a:p>
          <a:p>
            <a:r>
              <a:rPr lang="en-US" i="1" dirty="0" smtClean="0"/>
              <a:t>Climate Change approached THRU SCIENCE FIRST.</a:t>
            </a:r>
          </a:p>
          <a:p>
            <a:endParaRPr lang="en-US" i="1" dirty="0" smtClean="0"/>
          </a:p>
          <a:p>
            <a:r>
              <a:rPr lang="en-US" i="1" dirty="0" smtClean="0"/>
              <a:t>Quotes on next slide…</a:t>
            </a:r>
            <a:endParaRPr lang="en-CA" dirty="0"/>
          </a:p>
        </p:txBody>
      </p:sp>
      <p:pic>
        <p:nvPicPr>
          <p:cNvPr id="4" name="Picture 3"/>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3596" b="99315" l="1025" r="89814">
                        <a14:foregroundMark x1="12620" y1="40068" x2="12620" y2="40068"/>
                        <a14:foregroundMark x1="32031" y1="72089" x2="32031" y2="72089"/>
                        <a14:foregroundMark x1="19667" y1="8219" x2="19667" y2="8219"/>
                        <a14:foregroundMark x1="3203" y1="49829" x2="3203" y2="49829"/>
                        <a14:foregroundMark x1="34401" y1="49829" x2="34401" y2="49829"/>
                        <a14:foregroundMark x1="19026" y1="82363" x2="19026" y2="82363"/>
                        <a14:foregroundMark x1="18834" y1="91610" x2="18834" y2="91610"/>
                      </a14:backgroundRemoval>
                    </a14:imgEffect>
                  </a14:imgLayer>
                </a14:imgProps>
              </a:ext>
            </a:extLst>
          </a:blip>
          <a:srcRect r="61455"/>
          <a:stretch/>
        </p:blipFill>
        <p:spPr>
          <a:xfrm>
            <a:off x="7020272" y="4796690"/>
            <a:ext cx="2123728" cy="2061310"/>
          </a:xfrm>
          <a:prstGeom prst="rect">
            <a:avLst/>
          </a:prstGeom>
        </p:spPr>
      </p:pic>
      <p:sp>
        <p:nvSpPr>
          <p:cNvPr id="5" name="Footer Placeholder 4"/>
          <p:cNvSpPr>
            <a:spLocks noGrp="1"/>
          </p:cNvSpPr>
          <p:nvPr>
            <p:ph type="ftr" sz="quarter" idx="11"/>
          </p:nvPr>
        </p:nvSpPr>
        <p:spPr/>
        <p:txBody>
          <a:bodyPr/>
          <a:lstStyle/>
          <a:p>
            <a:r>
              <a:rPr lang="en-CA" smtClean="0"/>
              <a:t>Oxford 3-S&amp;R</a:t>
            </a:r>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363272" cy="1143000"/>
          </a:xfrm>
        </p:spPr>
        <p:txBody>
          <a:bodyPr>
            <a:noAutofit/>
          </a:bodyPr>
          <a:lstStyle/>
          <a:p>
            <a:pPr lvl="1" algn="ctr" rtl="0">
              <a:spcBef>
                <a:spcPct val="0"/>
              </a:spcBef>
            </a:pPr>
            <a:r>
              <a:rPr lang="en-CA" sz="4400" dirty="0" smtClean="0"/>
              <a:t>What Do </a:t>
            </a:r>
            <a:r>
              <a:rPr lang="en-CA" sz="4400" dirty="0" err="1" smtClean="0"/>
              <a:t>Edmontonians</a:t>
            </a:r>
            <a:r>
              <a:rPr lang="en-CA" sz="4400" dirty="0" smtClean="0"/>
              <a:t> Think?</a:t>
            </a:r>
            <a:br>
              <a:rPr lang="en-CA" sz="4400" dirty="0" smtClean="0"/>
            </a:br>
            <a:r>
              <a:rPr lang="en-US" sz="4400" dirty="0" smtClean="0"/>
              <a:t> </a:t>
            </a:r>
            <a:r>
              <a:rPr lang="en-US" sz="3600" i="1" dirty="0" smtClean="0"/>
              <a:t>Faith &amp; Science</a:t>
            </a:r>
            <a:endParaRPr lang="en-CA" sz="3600" i="1" dirty="0" smtClean="0"/>
          </a:p>
        </p:txBody>
      </p:sp>
      <p:sp>
        <p:nvSpPr>
          <p:cNvPr id="3" name="Content Placeholder 2"/>
          <p:cNvSpPr>
            <a:spLocks noGrp="1"/>
          </p:cNvSpPr>
          <p:nvPr>
            <p:ph idx="1"/>
          </p:nvPr>
        </p:nvSpPr>
        <p:spPr>
          <a:xfrm>
            <a:off x="251520" y="1340768"/>
            <a:ext cx="8568952" cy="5517232"/>
          </a:xfrm>
        </p:spPr>
        <p:txBody>
          <a:bodyPr>
            <a:normAutofit fontScale="70000" lnSpcReduction="20000"/>
          </a:bodyPr>
          <a:lstStyle/>
          <a:p>
            <a:pPr marL="352425" indent="0">
              <a:buNone/>
            </a:pPr>
            <a:endParaRPr lang="en-US" dirty="0" smtClean="0"/>
          </a:p>
          <a:p>
            <a:r>
              <a:rPr lang="en-CA" dirty="0" smtClean="0"/>
              <a:t>I see science as a way to help us understand aspects of the creation and so, I see [science] as complementary to faith, not antagonistic to faith…. And I don't get caught up trying to make a book like the Bible a scientific book... </a:t>
            </a:r>
          </a:p>
          <a:p>
            <a:pPr lvl="1"/>
            <a:r>
              <a:rPr lang="en-CA" dirty="0" smtClean="0"/>
              <a:t>- Christian Pentecostal, male</a:t>
            </a:r>
          </a:p>
          <a:p>
            <a:endParaRPr lang="en-CA" dirty="0" smtClean="0"/>
          </a:p>
          <a:p>
            <a:r>
              <a:rPr lang="en-CA" dirty="0" smtClean="0"/>
              <a:t>[Science and religion] are the two arms of a body. Okay? So where the science helps me to understand the process of what is happening, the religion helps me spiritually to understand that this is my duty to do it and I have got to make that personal contribution.” </a:t>
            </a:r>
          </a:p>
          <a:p>
            <a:pPr lvl="1"/>
            <a:r>
              <a:rPr lang="en-CA" dirty="0" smtClean="0"/>
              <a:t>- Muslim Male</a:t>
            </a:r>
          </a:p>
          <a:p>
            <a:endParaRPr lang="en-CA" dirty="0" smtClean="0"/>
          </a:p>
          <a:p>
            <a:r>
              <a:rPr lang="en-CA" dirty="0" smtClean="0"/>
              <a:t>Sometimes move past each other, they mix, they reinforce each other, they carry you away sometimes, sometimes they contradict each other, but ultimately they are two currents in the same stream and mixing together and complementing each other.” </a:t>
            </a:r>
          </a:p>
          <a:p>
            <a:pPr lvl="1"/>
            <a:r>
              <a:rPr lang="en-CA" dirty="0" smtClean="0"/>
              <a:t>- Christian Reformed, male</a:t>
            </a:r>
            <a:endParaRPr lang="en-CA" dirty="0"/>
          </a:p>
        </p:txBody>
      </p:sp>
      <p:pic>
        <p:nvPicPr>
          <p:cNvPr id="4" name="Picture 3"/>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3596" b="99315" l="1025" r="89814">
                        <a14:foregroundMark x1="12620" y1="40068" x2="12620" y2="40068"/>
                        <a14:foregroundMark x1="32031" y1="72089" x2="32031" y2="72089"/>
                        <a14:foregroundMark x1="19667" y1="8219" x2="19667" y2="8219"/>
                        <a14:foregroundMark x1="3203" y1="49829" x2="3203" y2="49829"/>
                        <a14:foregroundMark x1="34401" y1="49829" x2="34401" y2="49829"/>
                        <a14:foregroundMark x1="19026" y1="82363" x2="19026" y2="82363"/>
                        <a14:foregroundMark x1="18834" y1="91610" x2="18834" y2="91610"/>
                      </a14:backgroundRemoval>
                    </a14:imgEffect>
                  </a14:imgLayer>
                </a14:imgProps>
              </a:ext>
            </a:extLst>
          </a:blip>
          <a:srcRect r="61455"/>
          <a:stretch/>
        </p:blipFill>
        <p:spPr>
          <a:xfrm>
            <a:off x="7614255" y="5373216"/>
            <a:ext cx="1529745" cy="1484784"/>
          </a:xfrm>
          <a:prstGeom prst="rect">
            <a:avLst/>
          </a:prstGeom>
        </p:spPr>
      </p:pic>
      <p:sp>
        <p:nvSpPr>
          <p:cNvPr id="5" name="Footer Placeholder 4"/>
          <p:cNvSpPr>
            <a:spLocks noGrp="1"/>
          </p:cNvSpPr>
          <p:nvPr>
            <p:ph type="ftr" sz="quarter" idx="11"/>
          </p:nvPr>
        </p:nvSpPr>
        <p:spPr/>
        <p:txBody>
          <a:bodyPr/>
          <a:lstStyle/>
          <a:p>
            <a:r>
              <a:rPr lang="en-CA" smtClean="0"/>
              <a:t>Oxford 3-S&amp;R</a:t>
            </a:r>
            <a:endParaRPr lang="en-CA"/>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363272" cy="1143000"/>
          </a:xfrm>
        </p:spPr>
        <p:txBody>
          <a:bodyPr>
            <a:noAutofit/>
          </a:bodyPr>
          <a:lstStyle/>
          <a:p>
            <a:pPr lvl="1" algn="ctr" rtl="0">
              <a:spcBef>
                <a:spcPct val="0"/>
              </a:spcBef>
            </a:pPr>
            <a:r>
              <a:rPr lang="en-CA" sz="4400" dirty="0" smtClean="0"/>
              <a:t>What Do </a:t>
            </a:r>
            <a:r>
              <a:rPr lang="en-CA" sz="4400" dirty="0" err="1" smtClean="0"/>
              <a:t>Edmontonians</a:t>
            </a:r>
            <a:r>
              <a:rPr lang="en-CA" sz="4400" dirty="0" smtClean="0"/>
              <a:t> Think?</a:t>
            </a:r>
            <a:r>
              <a:rPr lang="en-US" sz="4400" dirty="0" smtClean="0"/>
              <a:t> </a:t>
            </a:r>
            <a:br>
              <a:rPr lang="en-US" sz="4400" dirty="0" smtClean="0"/>
            </a:br>
            <a:r>
              <a:rPr lang="en-US" sz="3600" i="1" dirty="0" smtClean="0"/>
              <a:t>Perceptions of the Environment </a:t>
            </a:r>
            <a:endParaRPr lang="en-CA" sz="3600" i="1" dirty="0" smtClean="0"/>
          </a:p>
        </p:txBody>
      </p:sp>
      <p:sp>
        <p:nvSpPr>
          <p:cNvPr id="3" name="Content Placeholder 2"/>
          <p:cNvSpPr>
            <a:spLocks noGrp="1"/>
          </p:cNvSpPr>
          <p:nvPr>
            <p:ph idx="1"/>
          </p:nvPr>
        </p:nvSpPr>
        <p:spPr>
          <a:xfrm>
            <a:off x="179512" y="1772816"/>
            <a:ext cx="8517632" cy="4896544"/>
          </a:xfrm>
        </p:spPr>
        <p:txBody>
          <a:bodyPr>
            <a:normAutofit fontScale="77500" lnSpcReduction="20000"/>
          </a:bodyPr>
          <a:lstStyle/>
          <a:p>
            <a:pPr>
              <a:spcBef>
                <a:spcPts val="0"/>
              </a:spcBef>
              <a:spcAft>
                <a:spcPts val="600"/>
              </a:spcAft>
              <a:buNone/>
            </a:pPr>
            <a:r>
              <a:rPr lang="en-US" dirty="0" smtClean="0">
                <a:solidFill>
                  <a:srgbClr val="C00000"/>
                </a:solidFill>
              </a:rPr>
              <a:t>Faith Traditions have different approaches</a:t>
            </a:r>
            <a:endParaRPr lang="en-CA" dirty="0" smtClean="0">
              <a:solidFill>
                <a:srgbClr val="C00000"/>
              </a:solidFill>
            </a:endParaRPr>
          </a:p>
          <a:p>
            <a:pPr indent="9525" algn="ctr">
              <a:buNone/>
            </a:pPr>
            <a:endParaRPr lang="en-CA" i="1" dirty="0" smtClean="0"/>
          </a:p>
          <a:p>
            <a:pPr indent="9525" algn="ctr">
              <a:buNone/>
            </a:pPr>
            <a:r>
              <a:rPr lang="en-CA" i="1" dirty="0" smtClean="0"/>
              <a:t>I think people are going to have to take what I would call a Christ-like attitude and say ‘okay you know I’m giving up things that I know I could enjoy but I’m doing that because I know that this is for a better good’.</a:t>
            </a:r>
          </a:p>
          <a:p>
            <a:pPr indent="9525" algn="r">
              <a:buNone/>
            </a:pPr>
            <a:r>
              <a:rPr lang="en-US" dirty="0" smtClean="0"/>
              <a:t>Christian Mennonite, male</a:t>
            </a:r>
          </a:p>
          <a:p>
            <a:pPr indent="9525">
              <a:buNone/>
            </a:pPr>
            <a:endParaRPr lang="en-CA" i="1" dirty="0" smtClean="0"/>
          </a:p>
          <a:p>
            <a:pPr indent="9525" algn="ctr">
              <a:buNone/>
            </a:pPr>
            <a:r>
              <a:rPr lang="en-CA" i="1" dirty="0" smtClean="0"/>
              <a:t>We look at the Buddhist teachings on just about anything – it’s about being content with what you have, not being greedy, reducing that attachment, learning how that attachment arises, how we keep it going.</a:t>
            </a:r>
          </a:p>
          <a:p>
            <a:pPr indent="9525" algn="r">
              <a:buNone/>
            </a:pPr>
            <a:r>
              <a:rPr lang="en-US" dirty="0" smtClean="0"/>
              <a:t>Buddhist, female</a:t>
            </a:r>
            <a:endParaRPr lang="en-CA" dirty="0" smtClean="0"/>
          </a:p>
          <a:p>
            <a:endParaRPr lang="en-US" dirty="0" smtClean="0"/>
          </a:p>
          <a:p>
            <a:endParaRPr lang="en-CA" dirty="0"/>
          </a:p>
        </p:txBody>
      </p:sp>
      <p:sp>
        <p:nvSpPr>
          <p:cNvPr id="4" name="Footer Placeholder 3"/>
          <p:cNvSpPr>
            <a:spLocks noGrp="1"/>
          </p:cNvSpPr>
          <p:nvPr>
            <p:ph type="ftr" sz="quarter" idx="11"/>
          </p:nvPr>
        </p:nvSpPr>
        <p:spPr/>
        <p:txBody>
          <a:bodyPr/>
          <a:lstStyle/>
          <a:p>
            <a:r>
              <a:rPr lang="en-CA" smtClean="0"/>
              <a:t>Oxford 3-S&amp;R</a:t>
            </a:r>
            <a:endParaRPr lang="en-CA"/>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4864" lvl="1" algn="r" rtl="0">
              <a:spcBef>
                <a:spcPct val="0"/>
              </a:spcBef>
            </a:pPr>
            <a:r>
              <a:rPr lang="en-US" sz="3200" dirty="0" smtClean="0">
                <a:solidFill>
                  <a:schemeClr val="tx1"/>
                </a:solidFill>
              </a:rPr>
              <a:t>S2: What’s in Faith-based Climate Statements?</a:t>
            </a:r>
            <a:endParaRPr lang="en-CA" sz="3200" dirty="0">
              <a:solidFill>
                <a:schemeClr val="tx1"/>
              </a:solidFill>
            </a:endParaRPr>
          </a:p>
        </p:txBody>
      </p:sp>
      <p:sp>
        <p:nvSpPr>
          <p:cNvPr id="3" name="Content Placeholder 2"/>
          <p:cNvSpPr>
            <a:spLocks noGrp="1"/>
          </p:cNvSpPr>
          <p:nvPr>
            <p:ph idx="1"/>
          </p:nvPr>
        </p:nvSpPr>
        <p:spPr/>
        <p:txBody>
          <a:bodyPr>
            <a:normAutofit/>
          </a:bodyPr>
          <a:lstStyle/>
          <a:p>
            <a:r>
              <a:rPr lang="en-US" dirty="0" smtClean="0"/>
              <a:t>Climate Statements collected from websites and </a:t>
            </a:r>
            <a:r>
              <a:rPr lang="en-US" dirty="0" err="1" smtClean="0"/>
              <a:t>webscan</a:t>
            </a:r>
            <a:endParaRPr lang="en-US" dirty="0" smtClean="0"/>
          </a:p>
          <a:p>
            <a:r>
              <a:rPr lang="en-US" dirty="0" smtClean="0"/>
              <a:t>N=65; 	</a:t>
            </a:r>
            <a:r>
              <a:rPr lang="en-US" u="sng" dirty="0" smtClean="0">
                <a:solidFill>
                  <a:srgbClr val="C00000"/>
                </a:solidFill>
              </a:rPr>
              <a:t>n=43</a:t>
            </a:r>
          </a:p>
          <a:p>
            <a:r>
              <a:rPr lang="en-US" dirty="0" smtClean="0"/>
              <a:t>1991-present</a:t>
            </a:r>
          </a:p>
          <a:p>
            <a:pPr lvl="1"/>
            <a:r>
              <a:rPr lang="en-US" dirty="0" smtClean="0"/>
              <a:t>Half of all statements = 2009 (Copenhagen), 2014, 2015</a:t>
            </a:r>
          </a:p>
          <a:p>
            <a:r>
              <a:rPr lang="en-US" dirty="0" smtClean="0"/>
              <a:t>Content Analysis for Themes of interest:</a:t>
            </a:r>
          </a:p>
          <a:p>
            <a:pPr lvl="1"/>
            <a:r>
              <a:rPr lang="en-US" dirty="0" smtClean="0"/>
              <a:t>Science, Justice, Hope, </a:t>
            </a:r>
          </a:p>
          <a:p>
            <a:pPr lvl="1"/>
            <a:r>
              <a:rPr lang="en-US" dirty="0" smtClean="0"/>
              <a:t>Causes, Solutions, Action</a:t>
            </a:r>
            <a:endParaRPr lang="en-CA" dirty="0"/>
          </a:p>
        </p:txBody>
      </p:sp>
      <p:sp>
        <p:nvSpPr>
          <p:cNvPr id="4" name="Footer Placeholder 3"/>
          <p:cNvSpPr>
            <a:spLocks noGrp="1"/>
          </p:cNvSpPr>
          <p:nvPr>
            <p:ph type="ftr" sz="quarter" idx="11"/>
          </p:nvPr>
        </p:nvSpPr>
        <p:spPr/>
        <p:txBody>
          <a:bodyPr/>
          <a:lstStyle/>
          <a:p>
            <a:r>
              <a:rPr lang="en-CA" smtClean="0"/>
              <a:t>Oxford 3-S&amp;R</a:t>
            </a:r>
            <a:endParaRPr lang="en-CA"/>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txDef>
      <a:spPr>
        <a:noFill/>
      </a:spPr>
      <a:bodyPr wrap="square" rtlCol="0">
        <a:sp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2280</TotalTime>
  <Words>2462</Words>
  <Application>Microsoft Office PowerPoint</Application>
  <PresentationFormat>On-screen Show (4:3)</PresentationFormat>
  <Paragraphs>308</Paragraphs>
  <Slides>26</Slides>
  <Notes>15</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Foundry</vt:lpstr>
      <vt:lpstr>Climate Change Science  and  Faith</vt:lpstr>
      <vt:lpstr>Limited Review of Lit</vt:lpstr>
      <vt:lpstr>PowerPoint Presentation</vt:lpstr>
      <vt:lpstr>Climate Change, Science, and Faith</vt:lpstr>
      <vt:lpstr>S1:  Edmontonians Talk about Faith, Science, &amp; Climate Change</vt:lpstr>
      <vt:lpstr>What Do Edmontonians Think?  Faith &amp; Science</vt:lpstr>
      <vt:lpstr>What Do Edmontonians Think?  Faith &amp; Science</vt:lpstr>
      <vt:lpstr>What Do Edmontonians Think?  Perceptions of the Environment </vt:lpstr>
      <vt:lpstr>S2: What’s in Faith-based Climate Statements?</vt:lpstr>
      <vt:lpstr>S2: Data-Themes</vt:lpstr>
      <vt:lpstr>S2: Data-Themes</vt:lpstr>
      <vt:lpstr>Theme “Science”</vt:lpstr>
      <vt:lpstr>climate science</vt:lpstr>
      <vt:lpstr>“Science limited”/ still, duty  Southern Baptist 2008</vt:lpstr>
      <vt:lpstr>Both Science &amp; religion – “complementary insights”</vt:lpstr>
      <vt:lpstr>Science and Religion – contrasting explanations…</vt:lpstr>
      <vt:lpstr>S3: Climate Communication Efficacy – survey of students @ The King’s U</vt:lpstr>
      <vt:lpstr>Communicating climate change</vt:lpstr>
      <vt:lpstr>Reflections</vt:lpstr>
      <vt:lpstr>Pretest: Belief in climate change</vt:lpstr>
      <vt:lpstr>If you believe Climate change is happening…</vt:lpstr>
      <vt:lpstr>Factors that Correlate with belief in global warming: Political Ideology</vt:lpstr>
      <vt:lpstr>Factors that correlate with belief in global warming: Earth’s ORIGINS</vt:lpstr>
      <vt:lpstr>In this sample, we produced no significant effect for change in belief We did, however, move their confidence</vt:lpstr>
      <vt:lpstr>V. Conclusion</vt:lpstr>
      <vt:lpstr>There is lots of qualitative data to analyze: like thESE…</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leeanna</dc:creator>
  <cp:lastModifiedBy>Brian Martin</cp:lastModifiedBy>
  <cp:revision>158</cp:revision>
  <dcterms:created xsi:type="dcterms:W3CDTF">2014-04-05T19:56:29Z</dcterms:created>
  <dcterms:modified xsi:type="dcterms:W3CDTF">2017-03-10T16:02:15Z</dcterms:modified>
</cp:coreProperties>
</file>